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5E688E-1E4E-425B-92B6-51179D7B3A2D}">
  <a:tblStyle styleId="{DF5E688E-1E4E-425B-92B6-51179D7B3A2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0c20fa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00c20fa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0c20fa6b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0c20fa6b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0c20fa6b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0c20fa6b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0c20fa6b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0c20fa6b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0c20fa6b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0c20fa6b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0c20fa6b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0c20fa6b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0c20fa6b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0c20fa6b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0c20fa6b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0c20fa6b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0c20fa6b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0c20fa6b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0c20fa6b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0c20fa6b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0c20fa6b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0c20fa6b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0c20fa6b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0c20fa6b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0c20fa6b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0c20fa6b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0c20fa6b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0c20fa6b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0c20fa6b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0c20fa6b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0c20fa6b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0c20fa6b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0c20fa6b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0c20fa6b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0c20fa6b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0c20fa6b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0c20fa6b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0c20fa6be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0c20fa6b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0c20fa6be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0c20fa6b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0c20fa6b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0c20fa6b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0c20fa6b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0c20fa6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00c20fa6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0c20fa6b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0c20fa6b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0c20fa6b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0c20fa6b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0c20fa6b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0c20fa6b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0c20fa6b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0c20fa6b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0fcef7e7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0fcef7e7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0fcef7e7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0fcef7e7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0fcef7e7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0fcef7e7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0fcef7e7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0fcef7e7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0fcef7e7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0fcef7e7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0fcef7e78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0fcef7e78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0c20fa6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0c20fa6b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0fcef7e78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0fcef7e78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0fcef7e78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0fcef7e78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0fcef7e78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00fcef7e78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0fcef7e78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0fcef7e78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0fcef7e78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0fcef7e78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0fcef7e78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00fcef7e78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0fcef7e78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0fcef7e78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00fcef7e78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00fcef7e78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0fcef7e78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00fcef7e78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0fcef7e78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0fcef7e78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0c20fa6b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0c20fa6b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0fcef7e78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0fcef7e78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0fcef7e78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0fcef7e78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0fcef7e78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0fcef7e78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0fcef7e78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0fcef7e78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0fcef7e78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00fcef7e78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0fcef7e78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0fcef7e78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0fcef7e78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0fcef7e78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00fcef7e78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00fcef7e78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00fcef7e78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00fcef7e78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0fcef7e78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0fcef7e78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0c20fa6b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0c20fa6b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0fcef7e78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0fcef7e78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0fcef7e78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00fcef7e78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0fcef7e78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0fcef7e78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0fcef7e78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0fcef7e78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0c20fa6be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00c20fa6be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0c20fa6b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0c20fa6b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0c20fa6b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0c20fa6b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0c20fa6b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0c20fa6b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twitter.com/Ch0pin" TargetMode="External"/><Relationship Id="rId5" Type="http://schemas.openxmlformats.org/officeDocument/2006/relationships/hyperlink" Target="https://twitter.com/Ch0pin" TargetMode="External"/><Relationship Id="rId6" Type="http://schemas.openxmlformats.org/officeDocument/2006/relationships/hyperlink" Target="https://www.linkedin.com/in/valsamara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eveloper.android.com/reference/android/webkit/WebChromeClient#onProgressChanged(android.webkit.WebView,%20in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41.png"/><Relationship Id="rId5" Type="http://schemas.openxmlformats.org/officeDocument/2006/relationships/image" Target="../media/image30.png"/><Relationship Id="rId6" Type="http://schemas.openxmlformats.org/officeDocument/2006/relationships/hyperlink" Target="https://github.com/Ch0pin/WebVie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7.png"/><Relationship Id="rId4" Type="http://schemas.openxmlformats.org/officeDocument/2006/relationships/image" Target="../media/image46.png"/><Relationship Id="rId5"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hyperlink" Target="https://www.floatingapps.n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35.png"/><Relationship Id="rId5"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65.png"/><Relationship Id="rId5" Type="http://schemas.openxmlformats.org/officeDocument/2006/relationships/image" Target="../media/image56.png"/><Relationship Id="rId6" Type="http://schemas.openxmlformats.org/officeDocument/2006/relationships/hyperlink" Target="https://developer.android.com/reference/android/R.styleable#AccessibilityService_accessibilityEventTyp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2.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3.png"/><Relationship Id="rId4" Type="http://schemas.openxmlformats.org/officeDocument/2006/relationships/hyperlink" Target="https://stackoverflow.com/questions/18004148/android-what-is-view-hierarch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developer.android.com/reference/android/view/accessibility/AccessibilityEvent" TargetMode="External"/><Relationship Id="rId4" Type="http://schemas.openxmlformats.org/officeDocument/2006/relationships/image" Target="../media/image56.png"/><Relationship Id="rId5"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www.youtube.com/watch?v=3uz1RcKTpQM" TargetMode="External"/><Relationship Id="rId4" Type="http://schemas.openxmlformats.org/officeDocument/2006/relationships/image" Target="../media/image64.jpg"/><Relationship Id="rId5" Type="http://schemas.openxmlformats.org/officeDocument/2006/relationships/hyperlink" Target="https://www.threatmark.com/flubot-banking-malwar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www.threatmark.com/flubot-banking-malware/" TargetMode="Externa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drive.google.com/file/d/1QeZxwgLwYf9fCzVd6xaeHa9lTPBFwZ0s/view" TargetMode="Externa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hyperlink" Target="https://techvidvan.com/tutorials/reflection-in-java/"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s://techvidvan.com/tutorials/reflection-in-java/" TargetMode="Externa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75.png"/><Relationship Id="rId4" Type="http://schemas.openxmlformats.org/officeDocument/2006/relationships/image" Target="../media/image81.png"/><Relationship Id="rId5" Type="http://schemas.openxmlformats.org/officeDocument/2006/relationships/hyperlink" Target="https://techvidvan.com/tutorials/reflection-in-java/"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6.png"/><Relationship Id="rId4" Type="http://schemas.openxmlformats.org/officeDocument/2006/relationships/hyperlink" Target="https://www.fortinet.com/blog/threat-research/unmasking-android-malware-a-deep-dive-into-a-new-rootnik-variant-part-ii"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s://www.fortinet.com/blog/threat-research/unmasking-android-malware-a-deep-dive-into-a-new-rootnik-variant-part-ii" TargetMode="External"/><Relationship Id="rId4" Type="http://schemas.openxmlformats.org/officeDocument/2006/relationships/image" Target="../media/image76.png"/><Relationship Id="rId5"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s://ink.library.smu.edu.sg/cgi/viewcontent.cgi?article=4724&amp;context=sis_research" TargetMode="External"/><Relationship Id="rId4" Type="http://schemas.openxmlformats.org/officeDocument/2006/relationships/hyperlink" Target="https://valsamaras.medium.com/tapjacking-attacks-a-thorough-guide-2cd6486d0fc9" TargetMode="External"/><Relationship Id="rId11" Type="http://schemas.openxmlformats.org/officeDocument/2006/relationships/hyperlink" Target="https://kalpeshchandora12.medium.com/dynamic-code-loading-in-android-dea83ba3bc85" TargetMode="External"/><Relationship Id="rId10" Type="http://schemas.openxmlformats.org/officeDocument/2006/relationships/hyperlink" Target="https://www.javatpoint.com/java-reflection" TargetMode="External"/><Relationship Id="rId9" Type="http://schemas.openxmlformats.org/officeDocument/2006/relationships/hyperlink" Target="https://developer.android.com/guide/topics/ui/accessibility/service" TargetMode="External"/><Relationship Id="rId5" Type="http://schemas.openxmlformats.org/officeDocument/2006/relationships/hyperlink" Target="https://developer.android.com/guide/topics/ui/picture-in-picture#:~:text=PiP%20is%20a%20special%20type,content%20on%20the%20main%20screen" TargetMode="External"/><Relationship Id="rId6" Type="http://schemas.openxmlformats.org/officeDocument/2006/relationships/hyperlink" Target="https://www.tutorialspoint.com/android/android_user_interface_layouts.htm" TargetMode="External"/><Relationship Id="rId7" Type="http://schemas.openxmlformats.org/officeDocument/2006/relationships/hyperlink" Target="https://www.zdnet.com/article/this-new-malware-uses-remote-overlay-attacks-to-hijack-your-bank-account/" TargetMode="External"/><Relationship Id="rId8" Type="http://schemas.openxmlformats.org/officeDocument/2006/relationships/hyperlink" Target="https://developer.android.com/reference/android/webkit/Web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535975" y="0"/>
            <a:ext cx="3968200" cy="2976150"/>
          </a:xfrm>
          <a:prstGeom prst="rect">
            <a:avLst/>
          </a:prstGeom>
          <a:noFill/>
          <a:ln>
            <a:noFill/>
          </a:ln>
        </p:spPr>
      </p:pic>
      <p:sp>
        <p:nvSpPr>
          <p:cNvPr id="55" name="Google Shape;55;p13"/>
          <p:cNvSpPr txBox="1"/>
          <p:nvPr/>
        </p:nvSpPr>
        <p:spPr>
          <a:xfrm>
            <a:off x="1533425" y="2653775"/>
            <a:ext cx="62049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l" sz="1700">
                <a:latin typeface="Impact"/>
                <a:ea typeface="Impact"/>
                <a:cs typeface="Impact"/>
                <a:sym typeface="Impact"/>
              </a:rPr>
              <a:t>APPLICATION  SECURITY</a:t>
            </a:r>
            <a:endParaRPr b="1" sz="1700">
              <a:latin typeface="Impact"/>
              <a:ea typeface="Impact"/>
              <a:cs typeface="Impact"/>
              <a:sym typeface="Impact"/>
            </a:endParaRPr>
          </a:p>
          <a:p>
            <a:pPr indent="0" lvl="0" marL="0" rtl="0" algn="ctr">
              <a:spcBef>
                <a:spcPts val="0"/>
              </a:spcBef>
              <a:spcAft>
                <a:spcPts val="0"/>
              </a:spcAft>
              <a:buNone/>
            </a:pPr>
            <a:r>
              <a:t/>
            </a:r>
            <a:endParaRPr b="1" sz="1700">
              <a:latin typeface="Impact"/>
              <a:ea typeface="Impact"/>
              <a:cs typeface="Impact"/>
              <a:sym typeface="Impact"/>
            </a:endParaRPr>
          </a:p>
          <a:p>
            <a:pPr indent="0" lvl="0" marL="0" rtl="0" algn="ctr">
              <a:spcBef>
                <a:spcPts val="0"/>
              </a:spcBef>
              <a:spcAft>
                <a:spcPts val="0"/>
              </a:spcAft>
              <a:buNone/>
            </a:pPr>
            <a:r>
              <a:rPr b="1" lang="el" sz="1700"/>
              <a:t>(Threats and Malpractices)</a:t>
            </a:r>
            <a:endParaRPr b="1" sz="1700"/>
          </a:p>
        </p:txBody>
      </p:sp>
      <p:sp>
        <p:nvSpPr>
          <p:cNvPr id="56" name="Google Shape;56;p13"/>
          <p:cNvSpPr txBox="1"/>
          <p:nvPr/>
        </p:nvSpPr>
        <p:spPr>
          <a:xfrm>
            <a:off x="295125" y="3920875"/>
            <a:ext cx="650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Speaker</a:t>
            </a:r>
            <a:r>
              <a:rPr lang="el"/>
              <a:t>: Dimitrios Valsamaras | </a:t>
            </a:r>
            <a:r>
              <a:rPr lang="el" u="sng">
                <a:solidFill>
                  <a:schemeClr val="hlink"/>
                </a:solidFill>
                <a:hlinkClick r:id="rId4"/>
              </a:rPr>
              <a:t>@Ch0pin</a:t>
            </a:r>
            <a:endParaRPr/>
          </a:p>
          <a:p>
            <a:pPr indent="0" lvl="0" marL="0" rtl="0" algn="l">
              <a:spcBef>
                <a:spcPts val="0"/>
              </a:spcBef>
              <a:spcAft>
                <a:spcPts val="0"/>
              </a:spcAft>
              <a:buNone/>
            </a:pPr>
            <a:r>
              <a:rPr lang="el" u="sng">
                <a:solidFill>
                  <a:schemeClr val="hlink"/>
                </a:solidFill>
                <a:hlinkClick r:id="rId5"/>
              </a:rPr>
              <a:t>  </a:t>
            </a:r>
            <a:endParaRPr/>
          </a:p>
        </p:txBody>
      </p:sp>
      <p:sp>
        <p:nvSpPr>
          <p:cNvPr id="57" name="Google Shape;57;p13"/>
          <p:cNvSpPr txBox="1"/>
          <p:nvPr/>
        </p:nvSpPr>
        <p:spPr>
          <a:xfrm>
            <a:off x="295125" y="4268675"/>
            <a:ext cx="36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u="sng">
                <a:solidFill>
                  <a:srgbClr val="0097A7"/>
                </a:solidFill>
                <a:hlinkClick r:id="rId6">
                  <a:extLst>
                    <a:ext uri="{A12FA001-AC4F-418D-AE19-62706E023703}">
                      <ahyp:hlinkClr val="tx"/>
                    </a:ext>
                  </a:extLst>
                </a:hlinkClick>
              </a:rPr>
              <a:t>https://www.linkedin.com/in/valsamaras/</a:t>
            </a:r>
            <a:r>
              <a:rPr lang="el"/>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30" name="Shape 130"/>
        <p:cNvGrpSpPr/>
        <p:nvPr/>
      </p:nvGrpSpPr>
      <p:grpSpPr>
        <a:xfrm>
          <a:off x="0" y="0"/>
          <a:ext cx="0" cy="0"/>
          <a:chOff x="0" y="0"/>
          <a:chExt cx="0" cy="0"/>
        </a:xfrm>
      </p:grpSpPr>
      <p:sp>
        <p:nvSpPr>
          <p:cNvPr id="131" name="Google Shape;131;p22"/>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WebViews - Javascript Injection</a:t>
            </a:r>
            <a:endParaRPr b="1" sz="2100">
              <a:solidFill>
                <a:schemeClr val="dk1"/>
              </a:solidFill>
              <a:latin typeface="Impact"/>
              <a:ea typeface="Impact"/>
              <a:cs typeface="Impact"/>
              <a:sym typeface="Impact"/>
            </a:endParaRPr>
          </a:p>
        </p:txBody>
      </p:sp>
      <p:sp>
        <p:nvSpPr>
          <p:cNvPr id="132" name="Google Shape;132;p22"/>
          <p:cNvSpPr txBox="1"/>
          <p:nvPr/>
        </p:nvSpPr>
        <p:spPr>
          <a:xfrm>
            <a:off x="144000" y="768000"/>
            <a:ext cx="834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a:t>Using the </a:t>
            </a:r>
            <a:r>
              <a:rPr b="1" lang="el">
                <a:solidFill>
                  <a:schemeClr val="dk1"/>
                </a:solidFill>
              </a:rPr>
              <a:t>onPageStarted, </a:t>
            </a:r>
            <a:r>
              <a:rPr b="1" lang="el"/>
              <a:t>onPageFinished</a:t>
            </a:r>
            <a:r>
              <a:rPr lang="el"/>
              <a:t> callbacks or the </a:t>
            </a:r>
            <a:r>
              <a:rPr b="1" lang="el" u="sng">
                <a:solidFill>
                  <a:schemeClr val="hlink"/>
                </a:solidFill>
                <a:hlinkClick r:id="rId3"/>
              </a:rPr>
              <a:t>onProgessChanged</a:t>
            </a:r>
            <a:r>
              <a:rPr b="1" lang="el"/>
              <a:t> </a:t>
            </a:r>
            <a:r>
              <a:rPr lang="el"/>
              <a:t>(less common)</a:t>
            </a:r>
            <a:r>
              <a:rPr b="1" lang="el"/>
              <a:t> </a:t>
            </a:r>
            <a:r>
              <a:rPr lang="el"/>
              <a:t>we may track the loading process of a web page and </a:t>
            </a:r>
            <a:r>
              <a:rPr b="1" lang="el"/>
              <a:t>append</a:t>
            </a:r>
            <a:r>
              <a:rPr lang="el"/>
              <a:t> arbitrary code. </a:t>
            </a:r>
            <a:endParaRPr/>
          </a:p>
        </p:txBody>
      </p:sp>
      <p:sp>
        <p:nvSpPr>
          <p:cNvPr id="133" name="Google Shape;133;p22"/>
          <p:cNvSpPr txBox="1"/>
          <p:nvPr/>
        </p:nvSpPr>
        <p:spPr>
          <a:xfrm>
            <a:off x="360000" y="1872000"/>
            <a:ext cx="8028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latin typeface="Courier New"/>
                <a:ea typeface="Courier New"/>
                <a:cs typeface="Courier New"/>
                <a:sym typeface="Courier New"/>
              </a:rPr>
              <a:t>        </a:t>
            </a:r>
            <a:r>
              <a:rPr b="1" lang="el">
                <a:latin typeface="Courier New"/>
                <a:ea typeface="Courier New"/>
                <a:cs typeface="Courier New"/>
                <a:sym typeface="Courier New"/>
              </a:rPr>
              <a:t>myWebView</a:t>
            </a:r>
            <a:r>
              <a:rPr lang="el">
                <a:latin typeface="Courier New"/>
                <a:ea typeface="Courier New"/>
                <a:cs typeface="Courier New"/>
                <a:sym typeface="Courier New"/>
              </a:rPr>
              <a:t>.</a:t>
            </a:r>
            <a:r>
              <a:rPr b="1" lang="el">
                <a:latin typeface="Courier New"/>
                <a:ea typeface="Courier New"/>
                <a:cs typeface="Courier New"/>
                <a:sym typeface="Courier New"/>
              </a:rPr>
              <a:t>setWebViewClient</a:t>
            </a:r>
            <a:r>
              <a:rPr lang="el">
                <a:latin typeface="Courier New"/>
                <a:ea typeface="Courier New"/>
                <a:cs typeface="Courier New"/>
                <a:sym typeface="Courier New"/>
              </a:rPr>
              <a:t>(new WebViewClient() {</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@Override</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public void </a:t>
            </a:r>
            <a:r>
              <a:rPr b="1" lang="el">
                <a:latin typeface="Courier New"/>
                <a:ea typeface="Courier New"/>
                <a:cs typeface="Courier New"/>
                <a:sym typeface="Courier New"/>
              </a:rPr>
              <a:t>onPageFinished</a:t>
            </a:r>
            <a:r>
              <a:rPr lang="el">
                <a:latin typeface="Courier New"/>
                <a:ea typeface="Courier New"/>
                <a:cs typeface="Courier New"/>
                <a:sym typeface="Courier New"/>
              </a:rPr>
              <a:t>(WebView view, String url) {</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super.onPageFinished(view, url);</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b="1" lang="el">
                <a:solidFill>
                  <a:srgbClr val="980000"/>
                </a:solidFill>
              </a:rPr>
              <a:t>                    		 INJECTION POINT</a:t>
            </a:r>
            <a:endParaRPr b="1">
              <a:solidFill>
                <a:srgbClr val="980000"/>
              </a:solidFill>
            </a:endParaRPr>
          </a:p>
          <a:p>
            <a:pPr indent="0" lvl="0" marL="0" rtl="0" algn="l">
              <a:spcBef>
                <a:spcPts val="0"/>
              </a:spcBef>
              <a:spcAft>
                <a:spcPts val="0"/>
              </a:spcAft>
              <a:buNone/>
            </a:pPr>
            <a:r>
              <a:rPr lang="el"/>
              <a:t>  </a:t>
            </a:r>
            <a:r>
              <a:rPr lang="el">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a:t>
            </a:r>
            <a:endParaRPr>
              <a:latin typeface="Courier New"/>
              <a:ea typeface="Courier New"/>
              <a:cs typeface="Courier New"/>
              <a:sym typeface="Courier New"/>
            </a:endParaRPr>
          </a:p>
        </p:txBody>
      </p:sp>
      <p:sp>
        <p:nvSpPr>
          <p:cNvPr id="134" name="Google Shape;134;p22"/>
          <p:cNvSpPr/>
          <p:nvPr/>
        </p:nvSpPr>
        <p:spPr>
          <a:xfrm>
            <a:off x="2124000" y="3060000"/>
            <a:ext cx="120000" cy="1080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38" name="Shape 138"/>
        <p:cNvGrpSpPr/>
        <p:nvPr/>
      </p:nvGrpSpPr>
      <p:grpSpPr>
        <a:xfrm>
          <a:off x="0" y="0"/>
          <a:ext cx="0" cy="0"/>
          <a:chOff x="0" y="0"/>
          <a:chExt cx="0" cy="0"/>
        </a:xfrm>
      </p:grpSpPr>
      <p:sp>
        <p:nvSpPr>
          <p:cNvPr id="139" name="Google Shape;139;p23"/>
          <p:cNvSpPr txBox="1"/>
          <p:nvPr/>
        </p:nvSpPr>
        <p:spPr>
          <a:xfrm>
            <a:off x="0" y="0"/>
            <a:ext cx="5853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 - Javascript Injection - Cookies</a:t>
            </a:r>
            <a:endParaRPr b="1" sz="2100">
              <a:solidFill>
                <a:schemeClr val="dk1"/>
              </a:solidFill>
              <a:latin typeface="Impact"/>
              <a:ea typeface="Impact"/>
              <a:cs typeface="Impact"/>
              <a:sym typeface="Impact"/>
            </a:endParaRPr>
          </a:p>
        </p:txBody>
      </p:sp>
      <p:pic>
        <p:nvPicPr>
          <p:cNvPr id="140" name="Google Shape;140;p23"/>
          <p:cNvPicPr preferRelativeResize="0"/>
          <p:nvPr/>
        </p:nvPicPr>
        <p:blipFill>
          <a:blip r:embed="rId3">
            <a:alphaModFix/>
          </a:blip>
          <a:stretch>
            <a:fillRect/>
          </a:stretch>
        </p:blipFill>
        <p:spPr>
          <a:xfrm>
            <a:off x="60000" y="954675"/>
            <a:ext cx="5853450" cy="2141325"/>
          </a:xfrm>
          <a:prstGeom prst="rect">
            <a:avLst/>
          </a:prstGeom>
          <a:noFill/>
          <a:ln>
            <a:noFill/>
          </a:ln>
          <a:effectLst>
            <a:outerShdw blurRad="114300" rotWithShape="0" algn="bl" dir="5400000" dist="95250">
              <a:srgbClr val="000000">
                <a:alpha val="50000"/>
              </a:srgbClr>
            </a:outerShdw>
          </a:effectLst>
        </p:spPr>
      </p:pic>
      <p:pic>
        <p:nvPicPr>
          <p:cNvPr id="141" name="Google Shape;141;p23"/>
          <p:cNvPicPr preferRelativeResize="0"/>
          <p:nvPr/>
        </p:nvPicPr>
        <p:blipFill>
          <a:blip r:embed="rId4">
            <a:alphaModFix/>
          </a:blip>
          <a:stretch>
            <a:fillRect/>
          </a:stretch>
        </p:blipFill>
        <p:spPr>
          <a:xfrm>
            <a:off x="6165526" y="254975"/>
            <a:ext cx="2798574" cy="3540737"/>
          </a:xfrm>
          <a:prstGeom prst="rect">
            <a:avLst/>
          </a:prstGeom>
          <a:noFill/>
          <a:ln>
            <a:noFill/>
          </a:ln>
          <a:effectLst>
            <a:outerShdw blurRad="100013" rotWithShape="0" algn="bl" dir="5400000" dist="7620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45" name="Shape 145"/>
        <p:cNvGrpSpPr/>
        <p:nvPr/>
      </p:nvGrpSpPr>
      <p:grpSpPr>
        <a:xfrm>
          <a:off x="0" y="0"/>
          <a:ext cx="0" cy="0"/>
          <a:chOff x="0" y="0"/>
          <a:chExt cx="0" cy="0"/>
        </a:xfrm>
      </p:grpSpPr>
      <p:sp>
        <p:nvSpPr>
          <p:cNvPr id="146" name="Google Shape;146;p24"/>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WebViews - Javascript Injection - Auto Clicks</a:t>
            </a:r>
            <a:endParaRPr b="1" sz="2100">
              <a:solidFill>
                <a:schemeClr val="dk1"/>
              </a:solidFill>
              <a:latin typeface="Impact"/>
              <a:ea typeface="Impact"/>
              <a:cs typeface="Impact"/>
              <a:sym typeface="Impact"/>
            </a:endParaRPr>
          </a:p>
        </p:txBody>
      </p:sp>
      <p:pic>
        <p:nvPicPr>
          <p:cNvPr id="147" name="Google Shape;147;p24"/>
          <p:cNvPicPr preferRelativeResize="0"/>
          <p:nvPr/>
        </p:nvPicPr>
        <p:blipFill>
          <a:blip r:embed="rId3">
            <a:alphaModFix/>
          </a:blip>
          <a:stretch>
            <a:fillRect/>
          </a:stretch>
        </p:blipFill>
        <p:spPr>
          <a:xfrm>
            <a:off x="152400" y="660300"/>
            <a:ext cx="4419599" cy="2147088"/>
          </a:xfrm>
          <a:prstGeom prst="rect">
            <a:avLst/>
          </a:prstGeom>
          <a:noFill/>
          <a:ln>
            <a:noFill/>
          </a:ln>
          <a:effectLst>
            <a:outerShdw blurRad="142875" rotWithShape="0" algn="bl" dir="5400000" dist="114300">
              <a:srgbClr val="000000">
                <a:alpha val="50000"/>
              </a:srgbClr>
            </a:outerShdw>
          </a:effectLst>
        </p:spPr>
      </p:pic>
      <p:pic>
        <p:nvPicPr>
          <p:cNvPr id="148" name="Google Shape;148;p24"/>
          <p:cNvPicPr preferRelativeResize="0"/>
          <p:nvPr/>
        </p:nvPicPr>
        <p:blipFill>
          <a:blip r:embed="rId4">
            <a:alphaModFix/>
          </a:blip>
          <a:stretch>
            <a:fillRect/>
          </a:stretch>
        </p:blipFill>
        <p:spPr>
          <a:xfrm>
            <a:off x="6056700" y="238350"/>
            <a:ext cx="2091300" cy="2627225"/>
          </a:xfrm>
          <a:prstGeom prst="rect">
            <a:avLst/>
          </a:prstGeom>
          <a:noFill/>
          <a:ln>
            <a:noFill/>
          </a:ln>
          <a:effectLst>
            <a:outerShdw blurRad="214313" rotWithShape="0" algn="bl" dir="5400000" dist="66675">
              <a:srgbClr val="000000">
                <a:alpha val="50000"/>
              </a:srgbClr>
            </a:outerShdw>
          </a:effectLst>
        </p:spPr>
      </p:pic>
      <p:pic>
        <p:nvPicPr>
          <p:cNvPr id="149" name="Google Shape;149;p24"/>
          <p:cNvPicPr preferRelativeResize="0"/>
          <p:nvPr/>
        </p:nvPicPr>
        <p:blipFill>
          <a:blip r:embed="rId5">
            <a:alphaModFix/>
          </a:blip>
          <a:stretch>
            <a:fillRect/>
          </a:stretch>
        </p:blipFill>
        <p:spPr>
          <a:xfrm>
            <a:off x="152400" y="3012000"/>
            <a:ext cx="8487573" cy="1992425"/>
          </a:xfrm>
          <a:prstGeom prst="rect">
            <a:avLst/>
          </a:prstGeom>
          <a:noFill/>
          <a:ln>
            <a:noFill/>
          </a:ln>
          <a:effectLst>
            <a:outerShdw blurRad="214313" rotWithShape="0" algn="bl" dir="5400000" dist="66675">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53" name="Shape 153"/>
        <p:cNvGrpSpPr/>
        <p:nvPr/>
      </p:nvGrpSpPr>
      <p:grpSpPr>
        <a:xfrm>
          <a:off x="0" y="0"/>
          <a:ext cx="0" cy="0"/>
          <a:chOff x="0" y="0"/>
          <a:chExt cx="0" cy="0"/>
        </a:xfrm>
      </p:grpSpPr>
      <p:sp>
        <p:nvSpPr>
          <p:cNvPr id="154" name="Google Shape;154;p25"/>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 - Javascript Injection - Scrapping</a:t>
            </a:r>
            <a:endParaRPr b="1" sz="2100">
              <a:solidFill>
                <a:schemeClr val="dk1"/>
              </a:solidFill>
              <a:latin typeface="Impact"/>
              <a:ea typeface="Impact"/>
              <a:cs typeface="Impact"/>
              <a:sym typeface="Impact"/>
            </a:endParaRPr>
          </a:p>
        </p:txBody>
      </p:sp>
      <p:pic>
        <p:nvPicPr>
          <p:cNvPr id="155" name="Google Shape;155;p25"/>
          <p:cNvPicPr preferRelativeResize="0"/>
          <p:nvPr/>
        </p:nvPicPr>
        <p:blipFill>
          <a:blip r:embed="rId3">
            <a:alphaModFix/>
          </a:blip>
          <a:stretch>
            <a:fillRect/>
          </a:stretch>
        </p:blipFill>
        <p:spPr>
          <a:xfrm>
            <a:off x="164400" y="624300"/>
            <a:ext cx="7159302" cy="3023699"/>
          </a:xfrm>
          <a:prstGeom prst="rect">
            <a:avLst/>
          </a:prstGeom>
          <a:noFill/>
          <a:ln>
            <a:noFill/>
          </a:ln>
          <a:effectLst>
            <a:outerShdw blurRad="185738" rotWithShape="0" algn="bl" dir="5400000" dist="76200">
              <a:srgbClr val="000000">
                <a:alpha val="50000"/>
              </a:srgbClr>
            </a:outerShdw>
          </a:effectLst>
        </p:spPr>
      </p:pic>
      <p:pic>
        <p:nvPicPr>
          <p:cNvPr id="156" name="Google Shape;156;p25"/>
          <p:cNvPicPr preferRelativeResize="0"/>
          <p:nvPr/>
        </p:nvPicPr>
        <p:blipFill>
          <a:blip r:embed="rId4">
            <a:alphaModFix/>
          </a:blip>
          <a:stretch>
            <a:fillRect/>
          </a:stretch>
        </p:blipFill>
        <p:spPr>
          <a:xfrm>
            <a:off x="216300" y="3764402"/>
            <a:ext cx="7107398" cy="1303450"/>
          </a:xfrm>
          <a:prstGeom prst="rect">
            <a:avLst/>
          </a:prstGeom>
          <a:noFill/>
          <a:ln>
            <a:noFill/>
          </a:ln>
          <a:effectLst>
            <a:outerShdw blurRad="57150" rotWithShape="0" algn="bl" dir="5400000" dist="66675">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60" name="Shape 160"/>
        <p:cNvGrpSpPr/>
        <p:nvPr/>
      </p:nvGrpSpPr>
      <p:grpSpPr>
        <a:xfrm>
          <a:off x="0" y="0"/>
          <a:ext cx="0" cy="0"/>
          <a:chOff x="0" y="0"/>
          <a:chExt cx="0" cy="0"/>
        </a:xfrm>
      </p:grpSpPr>
      <p:sp>
        <p:nvSpPr>
          <p:cNvPr id="161" name="Google Shape;161;p26"/>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 - Javascript Scraping</a:t>
            </a:r>
            <a:endParaRPr b="1" sz="2100">
              <a:solidFill>
                <a:schemeClr val="dk1"/>
              </a:solidFill>
              <a:latin typeface="Impact"/>
              <a:ea typeface="Impact"/>
              <a:cs typeface="Impact"/>
              <a:sym typeface="Impact"/>
            </a:endParaRPr>
          </a:p>
        </p:txBody>
      </p:sp>
      <p:pic>
        <p:nvPicPr>
          <p:cNvPr id="162" name="Google Shape;162;p26"/>
          <p:cNvPicPr preferRelativeResize="0"/>
          <p:nvPr/>
        </p:nvPicPr>
        <p:blipFill>
          <a:blip r:embed="rId3">
            <a:alphaModFix/>
          </a:blip>
          <a:stretch>
            <a:fillRect/>
          </a:stretch>
        </p:blipFill>
        <p:spPr>
          <a:xfrm>
            <a:off x="213599" y="591637"/>
            <a:ext cx="6259549" cy="3960224"/>
          </a:xfrm>
          <a:prstGeom prst="rect">
            <a:avLst/>
          </a:prstGeom>
          <a:noFill/>
          <a:ln>
            <a:noFill/>
          </a:ln>
          <a:effectLst>
            <a:outerShdw blurRad="214313" rotWithShape="0" algn="bl" dir="5400000" dist="209550">
              <a:srgbClr val="000000">
                <a:alpha val="50000"/>
              </a:srgbClr>
            </a:outerShdw>
          </a:effectLst>
        </p:spPr>
      </p:pic>
      <p:pic>
        <p:nvPicPr>
          <p:cNvPr id="163" name="Google Shape;163;p26"/>
          <p:cNvPicPr preferRelativeResize="0"/>
          <p:nvPr/>
        </p:nvPicPr>
        <p:blipFill>
          <a:blip r:embed="rId4">
            <a:alphaModFix/>
          </a:blip>
          <a:stretch>
            <a:fillRect/>
          </a:stretch>
        </p:blipFill>
        <p:spPr>
          <a:xfrm>
            <a:off x="6542673" y="591625"/>
            <a:ext cx="2521125" cy="878925"/>
          </a:xfrm>
          <a:prstGeom prst="rect">
            <a:avLst/>
          </a:prstGeom>
          <a:noFill/>
          <a:ln>
            <a:noFill/>
          </a:ln>
          <a:effectLst>
            <a:outerShdw blurRad="185738" rotWithShape="0" algn="bl" dir="5400000" dist="15240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67" name="Shape 167"/>
        <p:cNvGrpSpPr/>
        <p:nvPr/>
      </p:nvGrpSpPr>
      <p:grpSpPr>
        <a:xfrm>
          <a:off x="0" y="0"/>
          <a:ext cx="0" cy="0"/>
          <a:chOff x="0" y="0"/>
          <a:chExt cx="0" cy="0"/>
        </a:xfrm>
      </p:grpSpPr>
      <p:sp>
        <p:nvSpPr>
          <p:cNvPr id="168" name="Google Shape;168;p27"/>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 - Backdooring </a:t>
            </a:r>
            <a:endParaRPr b="1" sz="2100">
              <a:solidFill>
                <a:schemeClr val="dk1"/>
              </a:solidFill>
              <a:latin typeface="Impact"/>
              <a:ea typeface="Impact"/>
              <a:cs typeface="Impact"/>
              <a:sym typeface="Impact"/>
            </a:endParaRPr>
          </a:p>
        </p:txBody>
      </p:sp>
      <p:pic>
        <p:nvPicPr>
          <p:cNvPr id="169" name="Google Shape;169;p27"/>
          <p:cNvPicPr preferRelativeResize="0"/>
          <p:nvPr/>
        </p:nvPicPr>
        <p:blipFill>
          <a:blip r:embed="rId3">
            <a:alphaModFix/>
          </a:blip>
          <a:stretch>
            <a:fillRect/>
          </a:stretch>
        </p:blipFill>
        <p:spPr>
          <a:xfrm>
            <a:off x="152400" y="888300"/>
            <a:ext cx="4647600" cy="1294275"/>
          </a:xfrm>
          <a:prstGeom prst="rect">
            <a:avLst/>
          </a:prstGeom>
          <a:noFill/>
          <a:ln>
            <a:noFill/>
          </a:ln>
          <a:effectLst>
            <a:outerShdw blurRad="185738" rotWithShape="0" algn="bl" dir="5400000" dist="76200">
              <a:srgbClr val="000000">
                <a:alpha val="50000"/>
              </a:srgbClr>
            </a:outerShdw>
          </a:effectLst>
        </p:spPr>
      </p:pic>
      <p:pic>
        <p:nvPicPr>
          <p:cNvPr id="170" name="Google Shape;170;p27"/>
          <p:cNvPicPr preferRelativeResize="0"/>
          <p:nvPr/>
        </p:nvPicPr>
        <p:blipFill>
          <a:blip r:embed="rId4">
            <a:alphaModFix/>
          </a:blip>
          <a:stretch>
            <a:fillRect/>
          </a:stretch>
        </p:blipFill>
        <p:spPr>
          <a:xfrm>
            <a:off x="152400" y="2762325"/>
            <a:ext cx="3840175" cy="879750"/>
          </a:xfrm>
          <a:prstGeom prst="rect">
            <a:avLst/>
          </a:prstGeom>
          <a:noFill/>
          <a:ln>
            <a:noFill/>
          </a:ln>
          <a:effectLst>
            <a:outerShdw blurRad="171450" rotWithShape="0" algn="bl" dir="5400000" dist="104775">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74" name="Shape 174"/>
        <p:cNvGrpSpPr/>
        <p:nvPr/>
      </p:nvGrpSpPr>
      <p:grpSpPr>
        <a:xfrm>
          <a:off x="0" y="0"/>
          <a:ext cx="0" cy="0"/>
          <a:chOff x="0" y="0"/>
          <a:chExt cx="0" cy="0"/>
        </a:xfrm>
      </p:grpSpPr>
      <p:sp>
        <p:nvSpPr>
          <p:cNvPr id="175" name="Google Shape;175;p28"/>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 - Silent Loading</a:t>
            </a:r>
            <a:endParaRPr b="1" sz="2100">
              <a:solidFill>
                <a:schemeClr val="dk1"/>
              </a:solidFill>
              <a:latin typeface="Impact"/>
              <a:ea typeface="Impact"/>
              <a:cs typeface="Impact"/>
              <a:sym typeface="Impact"/>
            </a:endParaRPr>
          </a:p>
        </p:txBody>
      </p:sp>
      <p:sp>
        <p:nvSpPr>
          <p:cNvPr id="176" name="Google Shape;176;p28"/>
          <p:cNvSpPr txBox="1"/>
          <p:nvPr/>
        </p:nvSpPr>
        <p:spPr>
          <a:xfrm>
            <a:off x="144000" y="612000"/>
            <a:ext cx="7836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By changing the visibility or the size of the webview all the operations can take place without being perceived by the user: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l">
                <a:latin typeface="Courier New"/>
                <a:ea typeface="Courier New"/>
                <a:cs typeface="Courier New"/>
                <a:sym typeface="Courier New"/>
              </a:rPr>
              <a:t>myWebView.setVisibility(myWebView.GONE)</a:t>
            </a:r>
            <a:endParaRPr>
              <a:latin typeface="Courier New"/>
              <a:ea typeface="Courier New"/>
              <a:cs typeface="Courier New"/>
              <a:sym typeface="Courier New"/>
            </a:endParaRPr>
          </a:p>
        </p:txBody>
      </p:sp>
      <p:pic>
        <p:nvPicPr>
          <p:cNvPr id="177" name="Google Shape;177;p28"/>
          <p:cNvPicPr preferRelativeResize="0"/>
          <p:nvPr/>
        </p:nvPicPr>
        <p:blipFill>
          <a:blip r:embed="rId3">
            <a:alphaModFix/>
          </a:blip>
          <a:stretch>
            <a:fillRect/>
          </a:stretch>
        </p:blipFill>
        <p:spPr>
          <a:xfrm>
            <a:off x="5495988" y="1570200"/>
            <a:ext cx="3338220" cy="2964599"/>
          </a:xfrm>
          <a:prstGeom prst="rect">
            <a:avLst/>
          </a:prstGeom>
          <a:noFill/>
          <a:ln>
            <a:noFill/>
          </a:ln>
          <a:effectLst>
            <a:outerShdw blurRad="314325" rotWithShape="0" algn="bl" dir="5400000" dist="104775">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81" name="Shape 181"/>
        <p:cNvGrpSpPr/>
        <p:nvPr/>
      </p:nvGrpSpPr>
      <p:grpSpPr>
        <a:xfrm>
          <a:off x="0" y="0"/>
          <a:ext cx="0" cy="0"/>
          <a:chOff x="0" y="0"/>
          <a:chExt cx="0" cy="0"/>
        </a:xfrm>
      </p:grpSpPr>
      <p:sp>
        <p:nvSpPr>
          <p:cNvPr id="182" name="Google Shape;182;p29"/>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Webviews - Malpractices</a:t>
            </a:r>
            <a:endParaRPr b="1" sz="2100">
              <a:solidFill>
                <a:schemeClr val="dk1"/>
              </a:solidFill>
              <a:latin typeface="Impact"/>
              <a:ea typeface="Impact"/>
              <a:cs typeface="Impact"/>
              <a:sym typeface="Impact"/>
            </a:endParaRPr>
          </a:p>
        </p:txBody>
      </p:sp>
      <p:sp>
        <p:nvSpPr>
          <p:cNvPr id="183" name="Google Shape;183;p29"/>
          <p:cNvSpPr txBox="1"/>
          <p:nvPr/>
        </p:nvSpPr>
        <p:spPr>
          <a:xfrm>
            <a:off x="1730250" y="1414075"/>
            <a:ext cx="5940000" cy="923400"/>
          </a:xfrm>
          <a:prstGeom prst="rect">
            <a:avLst/>
          </a:prstGeom>
          <a:noFill/>
          <a:ln>
            <a:noFill/>
          </a:ln>
          <a:effectLst>
            <a:outerShdw blurRad="142875" rotWithShape="0" algn="bl" dir="5400000" dist="66675">
              <a:srgbClr val="000000">
                <a:alpha val="50000"/>
              </a:srgbClr>
            </a:outerShdw>
          </a:effectLst>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l" sz="4800"/>
              <a:t>UnIntentional</a:t>
            </a:r>
            <a:endParaRPr b="1"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87" name="Shape 187"/>
        <p:cNvGrpSpPr/>
        <p:nvPr/>
      </p:nvGrpSpPr>
      <p:grpSpPr>
        <a:xfrm>
          <a:off x="0" y="0"/>
          <a:ext cx="0" cy="0"/>
          <a:chOff x="0" y="0"/>
          <a:chExt cx="0" cy="0"/>
        </a:xfrm>
      </p:grpSpPr>
      <p:sp>
        <p:nvSpPr>
          <p:cNvPr id="188" name="Google Shape;188;p30"/>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 - Hijacking</a:t>
            </a:r>
            <a:endParaRPr b="1" sz="2100">
              <a:solidFill>
                <a:schemeClr val="dk1"/>
              </a:solidFill>
              <a:latin typeface="Impact"/>
              <a:ea typeface="Impact"/>
              <a:cs typeface="Impact"/>
              <a:sym typeface="Impact"/>
            </a:endParaRPr>
          </a:p>
        </p:txBody>
      </p:sp>
      <p:pic>
        <p:nvPicPr>
          <p:cNvPr id="189" name="Google Shape;189;p30"/>
          <p:cNvPicPr preferRelativeResize="0"/>
          <p:nvPr/>
        </p:nvPicPr>
        <p:blipFill>
          <a:blip r:embed="rId3">
            <a:alphaModFix/>
          </a:blip>
          <a:stretch>
            <a:fillRect/>
          </a:stretch>
        </p:blipFill>
        <p:spPr>
          <a:xfrm>
            <a:off x="152400" y="1051350"/>
            <a:ext cx="5111426" cy="910250"/>
          </a:xfrm>
          <a:prstGeom prst="rect">
            <a:avLst/>
          </a:prstGeom>
          <a:noFill/>
          <a:ln>
            <a:noFill/>
          </a:ln>
          <a:effectLst>
            <a:outerShdw blurRad="114300" rotWithShape="0" algn="bl" dir="5400000" dist="180975">
              <a:srgbClr val="000000">
                <a:alpha val="50000"/>
              </a:srgbClr>
            </a:outerShdw>
          </a:effectLst>
        </p:spPr>
      </p:pic>
      <p:sp>
        <p:nvSpPr>
          <p:cNvPr id="190" name="Google Shape;190;p30"/>
          <p:cNvSpPr txBox="1"/>
          <p:nvPr/>
        </p:nvSpPr>
        <p:spPr>
          <a:xfrm>
            <a:off x="152400" y="2265950"/>
            <a:ext cx="740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latin typeface="Courier New"/>
                <a:ea typeface="Courier New"/>
                <a:cs typeface="Courier New"/>
                <a:sym typeface="Courier New"/>
              </a:rPr>
              <a:t>am start -n com.training.webviews/.MainActivity --es url https://www.example.com</a:t>
            </a:r>
            <a:endParaRPr>
              <a:latin typeface="Courier New"/>
              <a:ea typeface="Courier New"/>
              <a:cs typeface="Courier New"/>
              <a:sym typeface="Courier New"/>
            </a:endParaRPr>
          </a:p>
        </p:txBody>
      </p:sp>
      <p:pic>
        <p:nvPicPr>
          <p:cNvPr id="191" name="Google Shape;191;p30"/>
          <p:cNvPicPr preferRelativeResize="0"/>
          <p:nvPr/>
        </p:nvPicPr>
        <p:blipFill>
          <a:blip r:embed="rId4">
            <a:alphaModFix/>
          </a:blip>
          <a:stretch>
            <a:fillRect/>
          </a:stretch>
        </p:blipFill>
        <p:spPr>
          <a:xfrm>
            <a:off x="6739676" y="610600"/>
            <a:ext cx="1798848" cy="1961150"/>
          </a:xfrm>
          <a:prstGeom prst="rect">
            <a:avLst/>
          </a:prstGeom>
          <a:noFill/>
          <a:ln>
            <a:noFill/>
          </a:ln>
          <a:effectLst>
            <a:outerShdw blurRad="200025" rotWithShape="0" algn="bl" dir="5400000" dist="85725">
              <a:srgbClr val="000000">
                <a:alpha val="50000"/>
              </a:srgbClr>
            </a:outerShdw>
          </a:effectLst>
        </p:spPr>
      </p:pic>
      <p:sp>
        <p:nvSpPr>
          <p:cNvPr id="192" name="Google Shape;192;p30"/>
          <p:cNvSpPr txBox="1"/>
          <p:nvPr/>
        </p:nvSpPr>
        <p:spPr>
          <a:xfrm>
            <a:off x="152400" y="3108150"/>
            <a:ext cx="761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latin typeface="Courier New"/>
                <a:ea typeface="Courier New"/>
                <a:cs typeface="Courier New"/>
                <a:sym typeface="Courier New"/>
              </a:rPr>
              <a:t>am start -n com.training.webviews/.MainActivity --es url "javascript:AndroidBridge.execCmd('ls -al')"</a:t>
            </a:r>
            <a:endParaRPr>
              <a:latin typeface="Courier New"/>
              <a:ea typeface="Courier New"/>
              <a:cs typeface="Courier New"/>
              <a:sym typeface="Courier New"/>
            </a:endParaRPr>
          </a:p>
        </p:txBody>
      </p:sp>
      <p:pic>
        <p:nvPicPr>
          <p:cNvPr id="193" name="Google Shape;193;p30"/>
          <p:cNvPicPr preferRelativeResize="0"/>
          <p:nvPr/>
        </p:nvPicPr>
        <p:blipFill>
          <a:blip r:embed="rId5">
            <a:alphaModFix/>
          </a:blip>
          <a:stretch>
            <a:fillRect/>
          </a:stretch>
        </p:blipFill>
        <p:spPr>
          <a:xfrm>
            <a:off x="6739675" y="3108150"/>
            <a:ext cx="1852875" cy="1389650"/>
          </a:xfrm>
          <a:prstGeom prst="rect">
            <a:avLst/>
          </a:prstGeom>
          <a:noFill/>
          <a:ln>
            <a:noFill/>
          </a:ln>
          <a:effectLst>
            <a:outerShdw blurRad="114300" rotWithShape="0" algn="bl" dir="5400000" dist="57150">
              <a:srgbClr val="000000">
                <a:alpha val="50000"/>
              </a:srgbClr>
            </a:outerShdw>
          </a:effectLst>
        </p:spPr>
      </p:pic>
      <p:sp>
        <p:nvSpPr>
          <p:cNvPr id="194" name="Google Shape;194;p30"/>
          <p:cNvSpPr txBox="1"/>
          <p:nvPr/>
        </p:nvSpPr>
        <p:spPr>
          <a:xfrm>
            <a:off x="858600" y="4315400"/>
            <a:ext cx="43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Get the code </a:t>
            </a:r>
            <a:r>
              <a:rPr lang="el" u="sng">
                <a:solidFill>
                  <a:schemeClr val="hlink"/>
                </a:solidFill>
                <a:hlinkClick r:id="rId6"/>
              </a:rPr>
              <a:t>https://github.com/Ch0pin/WebViews</a:t>
            </a:r>
            <a:r>
              <a:rPr lang="el"/>
              <a:t>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98" name="Shape 198"/>
        <p:cNvGrpSpPr/>
        <p:nvPr/>
      </p:nvGrpSpPr>
      <p:grpSpPr>
        <a:xfrm>
          <a:off x="0" y="0"/>
          <a:ext cx="0" cy="0"/>
          <a:chOff x="0" y="0"/>
          <a:chExt cx="0" cy="0"/>
        </a:xfrm>
      </p:grpSpPr>
      <p:sp>
        <p:nvSpPr>
          <p:cNvPr id="199" name="Google Shape;199;p31"/>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Common Malpractices</a:t>
            </a:r>
            <a:endParaRPr b="1" sz="2100">
              <a:solidFill>
                <a:schemeClr val="dk1"/>
              </a:solidFill>
              <a:latin typeface="Impact"/>
              <a:ea typeface="Impact"/>
              <a:cs typeface="Impact"/>
              <a:sym typeface="Impact"/>
            </a:endParaRPr>
          </a:p>
        </p:txBody>
      </p:sp>
      <p:sp>
        <p:nvSpPr>
          <p:cNvPr id="200" name="Google Shape;200;p31"/>
          <p:cNvSpPr txBox="1"/>
          <p:nvPr/>
        </p:nvSpPr>
        <p:spPr>
          <a:xfrm>
            <a:off x="839975" y="1016250"/>
            <a:ext cx="3380700" cy="240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Webviews</a:t>
            </a:r>
            <a:endParaRPr b="1" sz="1700">
              <a:solidFill>
                <a:srgbClr val="999999"/>
              </a:solidFill>
            </a:endParaRPr>
          </a:p>
          <a:p>
            <a:pPr indent="-336550" lvl="0" marL="457200" rtl="0" algn="l">
              <a:lnSpc>
                <a:spcPct val="150000"/>
              </a:lnSpc>
              <a:spcBef>
                <a:spcPts val="0"/>
              </a:spcBef>
              <a:spcAft>
                <a:spcPts val="0"/>
              </a:spcAft>
              <a:buClr>
                <a:schemeClr val="dk1"/>
              </a:buClr>
              <a:buSzPts val="1700"/>
              <a:buChar char="➢"/>
            </a:pPr>
            <a:r>
              <a:rPr b="1" lang="el" sz="1700">
                <a:solidFill>
                  <a:schemeClr val="dk1"/>
                </a:solidFill>
              </a:rPr>
              <a:t>Floating Windows</a:t>
            </a:r>
            <a:endParaRPr b="1" sz="1700">
              <a:solidFill>
                <a:schemeClr val="dk1"/>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Accessibility Service</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Administration API</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Reflection</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Dynamic Code Loading</a:t>
            </a:r>
            <a:endParaRPr b="1" sz="1700">
              <a:solidFill>
                <a:srgbClr val="999999"/>
              </a:solidFill>
            </a:endParaRPr>
          </a:p>
        </p:txBody>
      </p:sp>
      <p:pic>
        <p:nvPicPr>
          <p:cNvPr id="201" name="Google Shape;201;p31"/>
          <p:cNvPicPr preferRelativeResize="0"/>
          <p:nvPr/>
        </p:nvPicPr>
        <p:blipFill>
          <a:blip r:embed="rId3">
            <a:alphaModFix/>
          </a:blip>
          <a:stretch>
            <a:fillRect/>
          </a:stretch>
        </p:blipFill>
        <p:spPr>
          <a:xfrm>
            <a:off x="5347825" y="715300"/>
            <a:ext cx="2538250" cy="3206200"/>
          </a:xfrm>
          <a:prstGeom prst="rect">
            <a:avLst/>
          </a:prstGeom>
          <a:noFill/>
          <a:ln>
            <a:noFill/>
          </a:ln>
          <a:effectLst>
            <a:outerShdw blurRad="385763" rotWithShape="0" algn="bl" dir="5400000" dist="952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61" name="Shape 61"/>
        <p:cNvGrpSpPr/>
        <p:nvPr/>
      </p:nvGrpSpPr>
      <p:grpSpPr>
        <a:xfrm>
          <a:off x="0" y="0"/>
          <a:ext cx="0" cy="0"/>
          <a:chOff x="0" y="0"/>
          <a:chExt cx="0" cy="0"/>
        </a:xfrm>
      </p:grpSpPr>
      <p:sp>
        <p:nvSpPr>
          <p:cNvPr id="62" name="Google Shape;62;p14"/>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Common Malpractices</a:t>
            </a:r>
            <a:endParaRPr b="1" sz="2100">
              <a:solidFill>
                <a:schemeClr val="dk1"/>
              </a:solidFill>
              <a:latin typeface="Impact"/>
              <a:ea typeface="Impact"/>
              <a:cs typeface="Impact"/>
              <a:sym typeface="Impact"/>
            </a:endParaRPr>
          </a:p>
        </p:txBody>
      </p:sp>
      <p:sp>
        <p:nvSpPr>
          <p:cNvPr id="63" name="Google Shape;63;p14"/>
          <p:cNvSpPr txBox="1"/>
          <p:nvPr/>
        </p:nvSpPr>
        <p:spPr>
          <a:xfrm>
            <a:off x="839975" y="1016250"/>
            <a:ext cx="3380700" cy="240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b="1" lang="el" sz="1700"/>
              <a:t>Webviews</a:t>
            </a:r>
            <a:endParaRPr b="1" sz="1700"/>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Floating Windows</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Accessibility Service</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Administration API</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Reflection</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Dynamic Code Loading</a:t>
            </a:r>
            <a:endParaRPr b="1" sz="1700">
              <a:solidFill>
                <a:srgbClr val="999999"/>
              </a:solidFill>
            </a:endParaRPr>
          </a:p>
        </p:txBody>
      </p:sp>
      <p:pic>
        <p:nvPicPr>
          <p:cNvPr id="64" name="Google Shape;64;p14"/>
          <p:cNvPicPr preferRelativeResize="0"/>
          <p:nvPr/>
        </p:nvPicPr>
        <p:blipFill>
          <a:blip r:embed="rId3">
            <a:alphaModFix/>
          </a:blip>
          <a:stretch>
            <a:fillRect/>
          </a:stretch>
        </p:blipFill>
        <p:spPr>
          <a:xfrm>
            <a:off x="5347825" y="715300"/>
            <a:ext cx="2538250" cy="3206200"/>
          </a:xfrm>
          <a:prstGeom prst="rect">
            <a:avLst/>
          </a:prstGeom>
          <a:noFill/>
          <a:ln>
            <a:noFill/>
          </a:ln>
          <a:effectLst>
            <a:outerShdw blurRad="385763" rotWithShape="0" algn="bl" dir="5400000" dist="952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05" name="Shape 205"/>
        <p:cNvGrpSpPr/>
        <p:nvPr/>
      </p:nvGrpSpPr>
      <p:grpSpPr>
        <a:xfrm>
          <a:off x="0" y="0"/>
          <a:ext cx="0" cy="0"/>
          <a:chOff x="0" y="0"/>
          <a:chExt cx="0" cy="0"/>
        </a:xfrm>
      </p:grpSpPr>
      <p:sp>
        <p:nvSpPr>
          <p:cNvPr id="206" name="Google Shape;206;p32"/>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Free Floating Windows</a:t>
            </a:r>
            <a:endParaRPr b="1" sz="2100">
              <a:solidFill>
                <a:schemeClr val="dk1"/>
              </a:solidFill>
              <a:latin typeface="Impact"/>
              <a:ea typeface="Impact"/>
              <a:cs typeface="Impact"/>
              <a:sym typeface="Impact"/>
            </a:endParaRPr>
          </a:p>
        </p:txBody>
      </p:sp>
      <p:sp>
        <p:nvSpPr>
          <p:cNvPr id="207" name="Google Shape;207;p32"/>
          <p:cNvSpPr txBox="1"/>
          <p:nvPr/>
        </p:nvSpPr>
        <p:spPr>
          <a:xfrm>
            <a:off x="110300" y="507900"/>
            <a:ext cx="82116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l"/>
              <a:t>Definition</a:t>
            </a:r>
            <a:r>
              <a:rPr lang="el"/>
              <a:t>: A free floating window is a category of windows that can appear freely above any other applications while its existence doesn’t depend on its parent. Additionally, its behaviour and appearance is fully customisable and controllable by the developer. </a:t>
            </a:r>
            <a:endParaRPr/>
          </a:p>
        </p:txBody>
      </p:sp>
      <p:pic>
        <p:nvPicPr>
          <p:cNvPr id="208" name="Google Shape;208;p32"/>
          <p:cNvPicPr preferRelativeResize="0"/>
          <p:nvPr/>
        </p:nvPicPr>
        <p:blipFill>
          <a:blip r:embed="rId3">
            <a:alphaModFix/>
          </a:blip>
          <a:stretch>
            <a:fillRect/>
          </a:stretch>
        </p:blipFill>
        <p:spPr>
          <a:xfrm>
            <a:off x="563500" y="1530025"/>
            <a:ext cx="2022748" cy="2510575"/>
          </a:xfrm>
          <a:prstGeom prst="rect">
            <a:avLst/>
          </a:prstGeom>
          <a:noFill/>
          <a:ln>
            <a:noFill/>
          </a:ln>
          <a:effectLst>
            <a:outerShdw blurRad="114300" rotWithShape="0" algn="bl" dir="5400000" dist="114300">
              <a:srgbClr val="000000">
                <a:alpha val="50000"/>
              </a:srgbClr>
            </a:outerShdw>
          </a:effectLst>
        </p:spPr>
      </p:pic>
      <p:pic>
        <p:nvPicPr>
          <p:cNvPr id="209" name="Google Shape;209;p32"/>
          <p:cNvPicPr preferRelativeResize="0"/>
          <p:nvPr/>
        </p:nvPicPr>
        <p:blipFill>
          <a:blip r:embed="rId4">
            <a:alphaModFix/>
          </a:blip>
          <a:stretch>
            <a:fillRect/>
          </a:stretch>
        </p:blipFill>
        <p:spPr>
          <a:xfrm>
            <a:off x="2738650" y="1530025"/>
            <a:ext cx="1439151" cy="2510576"/>
          </a:xfrm>
          <a:prstGeom prst="rect">
            <a:avLst/>
          </a:prstGeom>
          <a:noFill/>
          <a:ln>
            <a:noFill/>
          </a:ln>
          <a:effectLst>
            <a:outerShdw blurRad="114300" rotWithShape="0" algn="bl" dir="5400000" dist="114300">
              <a:srgbClr val="000000">
                <a:alpha val="50000"/>
              </a:srgbClr>
            </a:outerShdw>
          </a:effectLst>
        </p:spPr>
      </p:pic>
      <p:sp>
        <p:nvSpPr>
          <p:cNvPr id="210" name="Google Shape;210;p32"/>
          <p:cNvSpPr txBox="1"/>
          <p:nvPr/>
        </p:nvSpPr>
        <p:spPr>
          <a:xfrm>
            <a:off x="4852738" y="1383625"/>
            <a:ext cx="3950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l"/>
              <a:t>Not to be confused with Picture in Picture (e.g. Google Maps, youtube e.t.c.) </a:t>
            </a:r>
            <a:endParaRPr i="1"/>
          </a:p>
        </p:txBody>
      </p:sp>
      <p:pic>
        <p:nvPicPr>
          <p:cNvPr id="211" name="Google Shape;211;p32"/>
          <p:cNvPicPr preferRelativeResize="0"/>
          <p:nvPr/>
        </p:nvPicPr>
        <p:blipFill>
          <a:blip r:embed="rId5">
            <a:alphaModFix/>
          </a:blip>
          <a:stretch>
            <a:fillRect/>
          </a:stretch>
        </p:blipFill>
        <p:spPr>
          <a:xfrm>
            <a:off x="6063913" y="2470475"/>
            <a:ext cx="1528025" cy="2292026"/>
          </a:xfrm>
          <a:prstGeom prst="rect">
            <a:avLst/>
          </a:prstGeom>
          <a:noFill/>
          <a:ln>
            <a:noFill/>
          </a:ln>
          <a:effectLst>
            <a:outerShdw blurRad="114300" rotWithShape="0" algn="bl" dir="5400000" dist="114300">
              <a:srgbClr val="000000">
                <a:alpha val="50000"/>
              </a:srgbClr>
            </a:outerShdw>
          </a:effectLst>
        </p:spPr>
      </p:pic>
      <p:sp>
        <p:nvSpPr>
          <p:cNvPr id="212" name="Google Shape;212;p32"/>
          <p:cNvSpPr/>
          <p:nvPr/>
        </p:nvSpPr>
        <p:spPr>
          <a:xfrm>
            <a:off x="6597325" y="1955125"/>
            <a:ext cx="351000" cy="411000"/>
          </a:xfrm>
          <a:prstGeom prst="downArrow">
            <a:avLst>
              <a:gd fmla="val 50000" name="adj1"/>
              <a:gd fmla="val 50000" name="adj2"/>
            </a:avLst>
          </a:prstGeom>
          <a:solidFill>
            <a:schemeClr val="dk1"/>
          </a:solidFill>
          <a:ln>
            <a:noFill/>
          </a:ln>
          <a:effectLst>
            <a:outerShdw blurRad="114300" rotWithShape="0" algn="bl" dir="5400000" dist="11430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16" name="Shape 216"/>
        <p:cNvGrpSpPr/>
        <p:nvPr/>
      </p:nvGrpSpPr>
      <p:grpSpPr>
        <a:xfrm>
          <a:off x="0" y="0"/>
          <a:ext cx="0" cy="0"/>
          <a:chOff x="0" y="0"/>
          <a:chExt cx="0" cy="0"/>
        </a:xfrm>
      </p:grpSpPr>
      <p:sp>
        <p:nvSpPr>
          <p:cNvPr id="217" name="Google Shape;217;p33"/>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Free Floating Windows</a:t>
            </a:r>
            <a:endParaRPr b="1" sz="2100">
              <a:solidFill>
                <a:schemeClr val="dk1"/>
              </a:solidFill>
              <a:latin typeface="Impact"/>
              <a:ea typeface="Impact"/>
              <a:cs typeface="Impact"/>
              <a:sym typeface="Impact"/>
            </a:endParaRPr>
          </a:p>
        </p:txBody>
      </p:sp>
      <p:sp>
        <p:nvSpPr>
          <p:cNvPr id="218" name="Google Shape;218;p33"/>
          <p:cNvSpPr txBox="1"/>
          <p:nvPr/>
        </p:nvSpPr>
        <p:spPr>
          <a:xfrm>
            <a:off x="100275" y="561500"/>
            <a:ext cx="82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Some Features </a:t>
            </a:r>
            <a:endParaRPr/>
          </a:p>
        </p:txBody>
      </p:sp>
      <p:pic>
        <p:nvPicPr>
          <p:cNvPr id="219" name="Google Shape;219;p33"/>
          <p:cNvPicPr preferRelativeResize="0"/>
          <p:nvPr/>
        </p:nvPicPr>
        <p:blipFill>
          <a:blip r:embed="rId3">
            <a:alphaModFix/>
          </a:blip>
          <a:stretch>
            <a:fillRect/>
          </a:stretch>
        </p:blipFill>
        <p:spPr>
          <a:xfrm>
            <a:off x="1344525" y="1466475"/>
            <a:ext cx="6454948" cy="2603399"/>
          </a:xfrm>
          <a:prstGeom prst="rect">
            <a:avLst/>
          </a:prstGeom>
          <a:noFill/>
          <a:ln>
            <a:noFill/>
          </a:ln>
          <a:effectLst>
            <a:outerShdw blurRad="114300" rotWithShape="0" algn="bl" dir="5400000" dist="114300">
              <a:srgbClr val="000000">
                <a:alpha val="50000"/>
              </a:srgbClr>
            </a:outerShdw>
          </a:effectLst>
        </p:spPr>
      </p:pic>
      <p:sp>
        <p:nvSpPr>
          <p:cNvPr id="220" name="Google Shape;220;p33"/>
          <p:cNvSpPr txBox="1"/>
          <p:nvPr/>
        </p:nvSpPr>
        <p:spPr>
          <a:xfrm>
            <a:off x="1344525" y="1066275"/>
            <a:ext cx="30000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l" u="sng">
                <a:solidFill>
                  <a:schemeClr val="hlink"/>
                </a:solidFill>
                <a:hlinkClick r:id="rId4"/>
              </a:rPr>
              <a:t>https://www.floatingapps.net/</a:t>
            </a:r>
            <a:r>
              <a:rPr lang="el"/>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24" name="Shape 224"/>
        <p:cNvGrpSpPr/>
        <p:nvPr/>
      </p:nvGrpSpPr>
      <p:grpSpPr>
        <a:xfrm>
          <a:off x="0" y="0"/>
          <a:ext cx="0" cy="0"/>
          <a:chOff x="0" y="0"/>
          <a:chExt cx="0" cy="0"/>
        </a:xfrm>
      </p:grpSpPr>
      <p:sp>
        <p:nvSpPr>
          <p:cNvPr id="225" name="Google Shape;225;p34"/>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Implementation</a:t>
            </a:r>
            <a:endParaRPr b="1" sz="2100">
              <a:solidFill>
                <a:schemeClr val="dk1"/>
              </a:solidFill>
              <a:latin typeface="Impact"/>
              <a:ea typeface="Impact"/>
              <a:cs typeface="Impact"/>
              <a:sym typeface="Impact"/>
            </a:endParaRPr>
          </a:p>
        </p:txBody>
      </p:sp>
      <p:sp>
        <p:nvSpPr>
          <p:cNvPr id="226" name="Google Shape;226;p34"/>
          <p:cNvSpPr txBox="1"/>
          <p:nvPr/>
        </p:nvSpPr>
        <p:spPr>
          <a:xfrm>
            <a:off x="531400" y="1012650"/>
            <a:ext cx="6918300" cy="2630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l"/>
              <a:t>By the time that </a:t>
            </a:r>
            <a:r>
              <a:rPr b="1" lang="el"/>
              <a:t>SYSTEM_ALERT_WINDOW</a:t>
            </a:r>
            <a:r>
              <a:rPr lang="el"/>
              <a:t> permission is approved, an application is authorised to create a </a:t>
            </a:r>
            <a:r>
              <a:rPr b="1" lang="el"/>
              <a:t>TYPE_APPLICATION_OVERLAY</a:t>
            </a:r>
            <a:r>
              <a:rPr lang="el"/>
              <a:t> window type which will be displayed on top of other activities, but below critical system ones (e.g. status bar or IME).</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l"/>
              <a:t>Besides a fully customizable appearance, a flag attribute will affect the event processing behaviour of a window, so a flag </a:t>
            </a:r>
            <a:r>
              <a:rPr b="1" lang="el"/>
              <a:t>FLAG_NOT_TOUCHABLE</a:t>
            </a:r>
            <a:r>
              <a:rPr lang="el"/>
              <a:t> will dispatch the events to the window behind, while a </a:t>
            </a:r>
            <a:r>
              <a:rPr b="1" lang="el"/>
              <a:t>FLAG_WATCH_OUTSIDE_TOUCH</a:t>
            </a:r>
            <a:r>
              <a:rPr lang="el"/>
              <a:t> will inform the app about the event but will omit details like the touch coordinates.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30" name="Shape 230"/>
        <p:cNvGrpSpPr/>
        <p:nvPr/>
      </p:nvGrpSpPr>
      <p:grpSpPr>
        <a:xfrm>
          <a:off x="0" y="0"/>
          <a:ext cx="0" cy="0"/>
          <a:chOff x="0" y="0"/>
          <a:chExt cx="0" cy="0"/>
        </a:xfrm>
      </p:grpSpPr>
      <p:sp>
        <p:nvSpPr>
          <p:cNvPr id="231" name="Google Shape;231;p35"/>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Implementation (creating a floating button)</a:t>
            </a:r>
            <a:endParaRPr b="1" sz="2100">
              <a:solidFill>
                <a:schemeClr val="dk1"/>
              </a:solidFill>
              <a:latin typeface="Impact"/>
              <a:ea typeface="Impact"/>
              <a:cs typeface="Impact"/>
              <a:sym typeface="Impact"/>
            </a:endParaRPr>
          </a:p>
        </p:txBody>
      </p:sp>
      <p:sp>
        <p:nvSpPr>
          <p:cNvPr id="232" name="Google Shape;232;p35"/>
          <p:cNvSpPr txBox="1"/>
          <p:nvPr/>
        </p:nvSpPr>
        <p:spPr>
          <a:xfrm>
            <a:off x="280725" y="671775"/>
            <a:ext cx="73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&lt;uses-permission android:name="</a:t>
            </a:r>
            <a:r>
              <a:rPr b="1" lang="el"/>
              <a:t>android.permission.SYSTEM_ALERT_WINDOW</a:t>
            </a:r>
            <a:r>
              <a:rPr lang="el"/>
              <a:t>"/&gt;</a:t>
            </a:r>
            <a:endParaRPr/>
          </a:p>
        </p:txBody>
      </p:sp>
      <p:sp>
        <p:nvSpPr>
          <p:cNvPr id="233" name="Google Shape;233;p35"/>
          <p:cNvSpPr txBox="1"/>
          <p:nvPr/>
        </p:nvSpPr>
        <p:spPr>
          <a:xfrm>
            <a:off x="280725" y="1235850"/>
            <a:ext cx="87729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l"/>
              <a:t>Create a view (e.g. a button)</a:t>
            </a:r>
            <a:endParaRPr b="1"/>
          </a:p>
          <a:p>
            <a:pPr indent="0" lvl="0" marL="457200" rtl="0" algn="l">
              <a:spcBef>
                <a:spcPts val="0"/>
              </a:spcBef>
              <a:spcAft>
                <a:spcPts val="0"/>
              </a:spcAft>
              <a:buNone/>
            </a:pPr>
            <a:r>
              <a:t/>
            </a:r>
            <a:endParaRPr/>
          </a:p>
          <a:p>
            <a:pPr indent="0" lvl="0" marL="0" rtl="0" algn="l">
              <a:spcBef>
                <a:spcPts val="0"/>
              </a:spcBef>
              <a:spcAft>
                <a:spcPts val="0"/>
              </a:spcAft>
              <a:buNone/>
            </a:pPr>
            <a:r>
              <a:rPr i="1" lang="el">
                <a:latin typeface="Courier New"/>
                <a:ea typeface="Courier New"/>
                <a:cs typeface="Courier New"/>
                <a:sym typeface="Courier New"/>
              </a:rPr>
              <a:t>Button </a:t>
            </a:r>
            <a:r>
              <a:rPr b="1" i="1" lang="el">
                <a:latin typeface="Courier New"/>
                <a:ea typeface="Courier New"/>
                <a:cs typeface="Courier New"/>
                <a:sym typeface="Courier New"/>
              </a:rPr>
              <a:t>floatingButton</a:t>
            </a:r>
            <a:r>
              <a:rPr i="1" lang="el">
                <a:latin typeface="Courier New"/>
                <a:ea typeface="Courier New"/>
                <a:cs typeface="Courier New"/>
                <a:sym typeface="Courier New"/>
              </a:rPr>
              <a:t> = new Button(getApplicationContext());</a:t>
            </a:r>
            <a:endParaRPr i="1">
              <a:latin typeface="Courier New"/>
              <a:ea typeface="Courier New"/>
              <a:cs typeface="Courier New"/>
              <a:sym typeface="Courier New"/>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l"/>
              <a:t>Create a Window Manager instance </a:t>
            </a:r>
            <a:endParaRPr b="1"/>
          </a:p>
          <a:p>
            <a:pPr indent="0" lvl="0" marL="0" rtl="0" algn="l">
              <a:spcBef>
                <a:spcPts val="0"/>
              </a:spcBef>
              <a:spcAft>
                <a:spcPts val="0"/>
              </a:spcAft>
              <a:buNone/>
            </a:pPr>
            <a:r>
              <a:t/>
            </a:r>
            <a:endParaRPr/>
          </a:p>
          <a:p>
            <a:pPr indent="0" lvl="0" marL="0" rtl="0" algn="l">
              <a:spcBef>
                <a:spcPts val="0"/>
              </a:spcBef>
              <a:spcAft>
                <a:spcPts val="0"/>
              </a:spcAft>
              <a:buNone/>
            </a:pPr>
            <a:r>
              <a:rPr i="1" lang="el">
                <a:latin typeface="Courier New"/>
                <a:ea typeface="Courier New"/>
                <a:cs typeface="Courier New"/>
                <a:sym typeface="Courier New"/>
              </a:rPr>
              <a:t>WindowManager </a:t>
            </a:r>
            <a:r>
              <a:rPr b="1" i="1" lang="el">
                <a:latin typeface="Courier New"/>
                <a:ea typeface="Courier New"/>
                <a:cs typeface="Courier New"/>
                <a:sym typeface="Courier New"/>
              </a:rPr>
              <a:t>windowManager</a:t>
            </a:r>
            <a:r>
              <a:rPr i="1" lang="el">
                <a:latin typeface="Courier New"/>
                <a:ea typeface="Courier New"/>
                <a:cs typeface="Courier New"/>
                <a:sym typeface="Courier New"/>
              </a:rPr>
              <a:t> = (WindowManager) getSystemService(WINDOW_SERVICE);</a:t>
            </a:r>
            <a:endParaRPr i="1">
              <a:latin typeface="Courier New"/>
              <a:ea typeface="Courier New"/>
              <a:cs typeface="Courier New"/>
              <a:sym typeface="Courier New"/>
            </a:endParaRPr>
          </a:p>
          <a:p>
            <a:pPr indent="0" lvl="0" marL="0" rtl="0" algn="l">
              <a:spcBef>
                <a:spcPts val="0"/>
              </a:spcBef>
              <a:spcAft>
                <a:spcPts val="0"/>
              </a:spcAft>
              <a:buNone/>
            </a:pPr>
            <a:r>
              <a:t/>
            </a:r>
            <a:endParaRPr i="1"/>
          </a:p>
          <a:p>
            <a:pPr indent="-317500" lvl="0" marL="457200" rtl="0" algn="l">
              <a:spcBef>
                <a:spcPts val="0"/>
              </a:spcBef>
              <a:spcAft>
                <a:spcPts val="0"/>
              </a:spcAft>
              <a:buClr>
                <a:schemeClr val="dk1"/>
              </a:buClr>
              <a:buSzPts val="1400"/>
              <a:buChar char="-"/>
            </a:pPr>
            <a:r>
              <a:rPr b="1" lang="el">
                <a:solidFill>
                  <a:schemeClr val="dk1"/>
                </a:solidFill>
              </a:rPr>
              <a:t>Customize via the Layout Parameters </a:t>
            </a:r>
            <a:endParaRPr b="1">
              <a:solidFill>
                <a:schemeClr val="dk1"/>
              </a:solidFill>
            </a:endParaRPr>
          </a:p>
          <a:p>
            <a:pPr indent="0" lvl="0" marL="0" rtl="0" algn="l">
              <a:spcBef>
                <a:spcPts val="0"/>
              </a:spcBef>
              <a:spcAft>
                <a:spcPts val="0"/>
              </a:spcAft>
              <a:buNone/>
            </a:pPr>
            <a:r>
              <a:t/>
            </a:r>
            <a:endParaRPr i="1"/>
          </a:p>
          <a:p>
            <a:pPr indent="0" lvl="0" marL="0" rtl="0" algn="l">
              <a:spcBef>
                <a:spcPts val="0"/>
              </a:spcBef>
              <a:spcAft>
                <a:spcPts val="0"/>
              </a:spcAft>
              <a:buNone/>
            </a:pPr>
            <a:r>
              <a:rPr i="1" lang="el">
                <a:latin typeface="Courier New"/>
                <a:ea typeface="Courier New"/>
                <a:cs typeface="Courier New"/>
                <a:sym typeface="Courier New"/>
              </a:rPr>
              <a:t>WindowManager.LayoutParams params = new WindowManager.LayoutParams(width, height,</a:t>
            </a:r>
            <a:endParaRPr i="1">
              <a:latin typeface="Courier New"/>
              <a:ea typeface="Courier New"/>
              <a:cs typeface="Courier New"/>
              <a:sym typeface="Courier New"/>
            </a:endParaRPr>
          </a:p>
          <a:p>
            <a:pPr indent="0" lvl="0" marL="0" rtl="0" algn="l">
              <a:spcBef>
                <a:spcPts val="0"/>
              </a:spcBef>
              <a:spcAft>
                <a:spcPts val="0"/>
              </a:spcAft>
              <a:buNone/>
            </a:pPr>
            <a:r>
              <a:rPr i="1" lang="el">
                <a:latin typeface="Courier New"/>
                <a:ea typeface="Courier New"/>
                <a:cs typeface="Courier New"/>
                <a:sym typeface="Courier New"/>
              </a:rPr>
              <a:t>        WindowManager.LayoutParams.TYPE_APPLICATION_OVERLAY,</a:t>
            </a:r>
            <a:endParaRPr i="1">
              <a:latin typeface="Courier New"/>
              <a:ea typeface="Courier New"/>
              <a:cs typeface="Courier New"/>
              <a:sym typeface="Courier New"/>
            </a:endParaRPr>
          </a:p>
          <a:p>
            <a:pPr indent="0" lvl="0" marL="0" rtl="0" algn="l">
              <a:spcBef>
                <a:spcPts val="0"/>
              </a:spcBef>
              <a:spcAft>
                <a:spcPts val="0"/>
              </a:spcAft>
              <a:buNone/>
            </a:pPr>
            <a:r>
              <a:rPr i="1" lang="el">
                <a:latin typeface="Courier New"/>
                <a:ea typeface="Courier New"/>
                <a:cs typeface="Courier New"/>
                <a:sym typeface="Courier New"/>
              </a:rPr>
              <a:t>        WindowManager.LayoutParams.FLAG_NOT_TOUCHABLE | WindowManager.LayoutParams.FLAG_NOT_FOCUSABLE,</a:t>
            </a:r>
            <a:endParaRPr i="1">
              <a:latin typeface="Courier New"/>
              <a:ea typeface="Courier New"/>
              <a:cs typeface="Courier New"/>
              <a:sym typeface="Courier New"/>
            </a:endParaRPr>
          </a:p>
          <a:p>
            <a:pPr indent="0" lvl="0" marL="0" rtl="0" algn="l">
              <a:spcBef>
                <a:spcPts val="0"/>
              </a:spcBef>
              <a:spcAft>
                <a:spcPts val="0"/>
              </a:spcAft>
              <a:buNone/>
            </a:pPr>
            <a:r>
              <a:rPr i="1" lang="el">
                <a:latin typeface="Courier New"/>
                <a:ea typeface="Courier New"/>
                <a:cs typeface="Courier New"/>
                <a:sym typeface="Courier New"/>
              </a:rPr>
              <a:t>        PixelFormat.TRANSPARENT);</a:t>
            </a:r>
            <a:endParaRPr i="1">
              <a:latin typeface="Courier New"/>
              <a:ea typeface="Courier New"/>
              <a:cs typeface="Courier New"/>
              <a:sym typeface="Courier New"/>
            </a:endParaRPr>
          </a:p>
          <a:p>
            <a:pPr indent="0" lvl="0" marL="0" rtl="0" algn="l">
              <a:spcBef>
                <a:spcPts val="0"/>
              </a:spcBef>
              <a:spcAft>
                <a:spcPts val="0"/>
              </a:spcAft>
              <a:buNone/>
            </a:pPr>
            <a:r>
              <a:t/>
            </a:r>
            <a:endParaRPr i="1"/>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37" name="Shape 237"/>
        <p:cNvGrpSpPr/>
        <p:nvPr/>
      </p:nvGrpSpPr>
      <p:grpSpPr>
        <a:xfrm>
          <a:off x="0" y="0"/>
          <a:ext cx="0" cy="0"/>
          <a:chOff x="0" y="0"/>
          <a:chExt cx="0" cy="0"/>
        </a:xfrm>
      </p:grpSpPr>
      <p:sp>
        <p:nvSpPr>
          <p:cNvPr id="238" name="Google Shape;238;p36"/>
          <p:cNvSpPr txBox="1"/>
          <p:nvPr/>
        </p:nvSpPr>
        <p:spPr>
          <a:xfrm>
            <a:off x="0" y="0"/>
            <a:ext cx="633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Implementation (creating a floating button - continued )</a:t>
            </a:r>
            <a:endParaRPr b="1" sz="2100">
              <a:solidFill>
                <a:schemeClr val="dk1"/>
              </a:solidFill>
              <a:latin typeface="Impact"/>
              <a:ea typeface="Impact"/>
              <a:cs typeface="Impact"/>
              <a:sym typeface="Impact"/>
            </a:endParaRPr>
          </a:p>
        </p:txBody>
      </p:sp>
      <p:sp>
        <p:nvSpPr>
          <p:cNvPr id="239" name="Google Shape;239;p36"/>
          <p:cNvSpPr txBox="1"/>
          <p:nvPr/>
        </p:nvSpPr>
        <p:spPr>
          <a:xfrm>
            <a:off x="401075" y="982600"/>
            <a:ext cx="6787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l"/>
              <a:t>Add the view to the FFW</a:t>
            </a:r>
            <a:endParaRPr b="1"/>
          </a:p>
          <a:p>
            <a:pPr indent="0" lvl="0" marL="0" rtl="0" algn="l">
              <a:spcBef>
                <a:spcPts val="0"/>
              </a:spcBef>
              <a:spcAft>
                <a:spcPts val="0"/>
              </a:spcAft>
              <a:buNone/>
            </a:pPr>
            <a:r>
              <a:t/>
            </a:r>
            <a:endParaRPr/>
          </a:p>
          <a:p>
            <a:pPr indent="0" lvl="0" marL="457200" rtl="0" algn="l">
              <a:spcBef>
                <a:spcPts val="0"/>
              </a:spcBef>
              <a:spcAft>
                <a:spcPts val="0"/>
              </a:spcAft>
              <a:buNone/>
            </a:pPr>
            <a:r>
              <a:rPr lang="el">
                <a:latin typeface="Courier New"/>
                <a:ea typeface="Courier New"/>
                <a:cs typeface="Courier New"/>
                <a:sym typeface="Courier New"/>
              </a:rPr>
              <a:t>windowManager.addView(floatingButton, params);</a:t>
            </a:r>
            <a:endParaRPr>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240" name="Google Shape;240;p36"/>
          <p:cNvPicPr preferRelativeResize="0"/>
          <p:nvPr/>
        </p:nvPicPr>
        <p:blipFill>
          <a:blip r:embed="rId3">
            <a:alphaModFix/>
          </a:blip>
          <a:stretch>
            <a:fillRect/>
          </a:stretch>
        </p:blipFill>
        <p:spPr>
          <a:xfrm>
            <a:off x="2759225" y="2180600"/>
            <a:ext cx="2735177" cy="2095501"/>
          </a:xfrm>
          <a:prstGeom prst="rect">
            <a:avLst/>
          </a:prstGeom>
          <a:noFill/>
          <a:ln>
            <a:noFill/>
          </a:ln>
          <a:effectLst>
            <a:outerShdw blurRad="114300" rotWithShape="0" algn="bl" dir="5400000" dist="114300">
              <a:srgbClr val="000000">
                <a:alpha val="50000"/>
              </a:srgbClr>
            </a:outerShdw>
          </a:effectLst>
        </p:spPr>
      </p:pic>
      <p:cxnSp>
        <p:nvCxnSpPr>
          <p:cNvPr id="241" name="Google Shape;241;p36"/>
          <p:cNvCxnSpPr/>
          <p:nvPr/>
        </p:nvCxnSpPr>
        <p:spPr>
          <a:xfrm flipH="1">
            <a:off x="4100900" y="2436400"/>
            <a:ext cx="2676900" cy="711900"/>
          </a:xfrm>
          <a:prstGeom prst="straightConnector1">
            <a:avLst/>
          </a:prstGeom>
          <a:noFill/>
          <a:ln cap="flat" cmpd="sng" w="19050">
            <a:solidFill>
              <a:schemeClr val="dk2"/>
            </a:solidFill>
            <a:prstDash val="solid"/>
            <a:round/>
            <a:headEnd len="med" w="med" type="none"/>
            <a:tailEnd len="med" w="med" type="triangle"/>
          </a:ln>
        </p:spPr>
      </p:cxnSp>
      <p:sp>
        <p:nvSpPr>
          <p:cNvPr id="242" name="Google Shape;242;p36"/>
          <p:cNvSpPr txBox="1"/>
          <p:nvPr/>
        </p:nvSpPr>
        <p:spPr>
          <a:xfrm>
            <a:off x="6868025" y="2235875"/>
            <a:ext cx="8523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l"/>
              <a:t>FFW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46" name="Shape 246"/>
        <p:cNvGrpSpPr/>
        <p:nvPr/>
      </p:nvGrpSpPr>
      <p:grpSpPr>
        <a:xfrm>
          <a:off x="0" y="0"/>
          <a:ext cx="0" cy="0"/>
          <a:chOff x="0" y="0"/>
          <a:chExt cx="0" cy="0"/>
        </a:xfrm>
      </p:grpSpPr>
      <p:sp>
        <p:nvSpPr>
          <p:cNvPr id="247" name="Google Shape;247;p37"/>
          <p:cNvSpPr txBox="1"/>
          <p:nvPr/>
        </p:nvSpPr>
        <p:spPr>
          <a:xfrm>
            <a:off x="0" y="0"/>
            <a:ext cx="633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Implementation (creating a floating button - continued )</a:t>
            </a:r>
            <a:endParaRPr b="1" sz="2100">
              <a:solidFill>
                <a:schemeClr val="dk1"/>
              </a:solidFill>
              <a:latin typeface="Impact"/>
              <a:ea typeface="Impact"/>
              <a:cs typeface="Impact"/>
              <a:sym typeface="Impact"/>
            </a:endParaRPr>
          </a:p>
        </p:txBody>
      </p:sp>
      <p:sp>
        <p:nvSpPr>
          <p:cNvPr id="248" name="Google Shape;248;p37"/>
          <p:cNvSpPr txBox="1"/>
          <p:nvPr/>
        </p:nvSpPr>
        <p:spPr>
          <a:xfrm>
            <a:off x="401075" y="982600"/>
            <a:ext cx="8131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l"/>
              <a:t>Remove the Parent</a:t>
            </a:r>
            <a:endParaRPr/>
          </a:p>
          <a:p>
            <a:pPr indent="0" lvl="0" marL="457200" rtl="0" algn="l">
              <a:spcBef>
                <a:spcPts val="0"/>
              </a:spcBef>
              <a:spcAft>
                <a:spcPts val="0"/>
              </a:spcAft>
              <a:buNone/>
            </a:pPr>
            <a:r>
              <a:rPr lang="el">
                <a:latin typeface="Courier New"/>
                <a:ea typeface="Courier New"/>
                <a:cs typeface="Courier New"/>
                <a:sym typeface="Courier New"/>
              </a:rPr>
              <a:t>&lt;activity android:name=".MainActivity" android:autoRemoveFromRecents="true" android:noHistory="true"&gt;</a:t>
            </a:r>
            <a:endParaRPr>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249" name="Google Shape;249;p37"/>
          <p:cNvPicPr preferRelativeResize="0"/>
          <p:nvPr/>
        </p:nvPicPr>
        <p:blipFill>
          <a:blip r:embed="rId3">
            <a:alphaModFix/>
          </a:blip>
          <a:stretch>
            <a:fillRect/>
          </a:stretch>
        </p:blipFill>
        <p:spPr>
          <a:xfrm>
            <a:off x="3200400" y="2180600"/>
            <a:ext cx="1983200" cy="2096225"/>
          </a:xfrm>
          <a:prstGeom prst="rect">
            <a:avLst/>
          </a:prstGeom>
          <a:noFill/>
          <a:ln>
            <a:noFill/>
          </a:ln>
          <a:effectLst>
            <a:outerShdw blurRad="114300" rotWithShape="0" algn="bl" dir="5400000" dist="11430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53" name="Shape 253"/>
        <p:cNvGrpSpPr/>
        <p:nvPr/>
      </p:nvGrpSpPr>
      <p:grpSpPr>
        <a:xfrm>
          <a:off x="0" y="0"/>
          <a:ext cx="0" cy="0"/>
          <a:chOff x="0" y="0"/>
          <a:chExt cx="0" cy="0"/>
        </a:xfrm>
      </p:grpSpPr>
      <p:sp>
        <p:nvSpPr>
          <p:cNvPr id="254" name="Google Shape;254;p38"/>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What is wrong with that ?</a:t>
            </a:r>
            <a:endParaRPr b="1" sz="2100">
              <a:solidFill>
                <a:schemeClr val="dk1"/>
              </a:solidFill>
              <a:latin typeface="Impact"/>
              <a:ea typeface="Impact"/>
              <a:cs typeface="Impact"/>
              <a:sym typeface="Impact"/>
            </a:endParaRPr>
          </a:p>
        </p:txBody>
      </p:sp>
      <p:sp>
        <p:nvSpPr>
          <p:cNvPr id="255" name="Google Shape;255;p38"/>
          <p:cNvSpPr txBox="1"/>
          <p:nvPr/>
        </p:nvSpPr>
        <p:spPr>
          <a:xfrm>
            <a:off x="235525" y="741950"/>
            <a:ext cx="7730400" cy="296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solidFill>
                  <a:schemeClr val="dk1"/>
                </a:solidFill>
              </a:rPr>
              <a:t>Background Restrictions (Android 8.0):</a:t>
            </a:r>
            <a:endParaRPr b="1">
              <a:solidFill>
                <a:schemeClr val="dk1"/>
              </a:solidFill>
            </a:endParaRPr>
          </a:p>
          <a:p>
            <a:pPr indent="0" lvl="0" marL="0" rtl="0" algn="l">
              <a:spcBef>
                <a:spcPts val="0"/>
              </a:spcBef>
              <a:spcAft>
                <a:spcPts val="0"/>
              </a:spcAft>
              <a:buNone/>
            </a:pPr>
            <a:r>
              <a:t/>
            </a:r>
            <a:endParaRPr b="1"/>
          </a:p>
          <a:p>
            <a:pPr indent="-317500" lvl="0" marL="457200" rtl="0" algn="l">
              <a:lnSpc>
                <a:spcPct val="115000"/>
              </a:lnSpc>
              <a:spcBef>
                <a:spcPts val="0"/>
              </a:spcBef>
              <a:spcAft>
                <a:spcPts val="0"/>
              </a:spcAft>
              <a:buSzPts val="1400"/>
              <a:buChar char="-"/>
            </a:pPr>
            <a:r>
              <a:rPr lang="el"/>
              <a:t>Apps that are running in the background now have limits on how freely they can access background services.</a:t>
            </a:r>
            <a:endParaRPr/>
          </a:p>
          <a:p>
            <a:pPr indent="-317500" lvl="0" marL="457200" rtl="0" algn="l">
              <a:lnSpc>
                <a:spcPct val="115000"/>
              </a:lnSpc>
              <a:spcBef>
                <a:spcPts val="0"/>
              </a:spcBef>
              <a:spcAft>
                <a:spcPts val="0"/>
              </a:spcAft>
              <a:buSzPts val="1400"/>
              <a:buChar char="-"/>
            </a:pPr>
            <a:r>
              <a:rPr lang="el"/>
              <a:t>Apps cannot use their manifests to register for most implicit broadcasts (that is, broadcasts that are not targeted specifically at the app).</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l"/>
              <a:t>More restrictions ...</a:t>
            </a:r>
            <a:endParaRPr b="1"/>
          </a:p>
          <a:p>
            <a:pPr indent="0" lvl="0" marL="0" rtl="0" algn="l">
              <a:spcBef>
                <a:spcPts val="0"/>
              </a:spcBef>
              <a:spcAft>
                <a:spcPts val="0"/>
              </a:spcAft>
              <a:buNone/>
            </a:pPr>
            <a:r>
              <a:t/>
            </a:r>
            <a:endParaRPr b="1"/>
          </a:p>
          <a:p>
            <a:pPr indent="-317500" lvl="0" marL="457200" rtl="0" algn="l">
              <a:lnSpc>
                <a:spcPct val="115000"/>
              </a:lnSpc>
              <a:spcBef>
                <a:spcPts val="0"/>
              </a:spcBef>
              <a:spcAft>
                <a:spcPts val="0"/>
              </a:spcAft>
              <a:buSzPts val="1400"/>
              <a:buChar char="-"/>
            </a:pPr>
            <a:r>
              <a:rPr lang="el"/>
              <a:t>Android 10 (API level 29) and higher place restrictions on when apps can start activities when the app is running in the background. These restrictions help minimize interruptions for the user and keep the user more in control of what's shown on their screen.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59" name="Shape 259"/>
        <p:cNvGrpSpPr/>
        <p:nvPr/>
      </p:nvGrpSpPr>
      <p:grpSpPr>
        <a:xfrm>
          <a:off x="0" y="0"/>
          <a:ext cx="0" cy="0"/>
          <a:chOff x="0" y="0"/>
          <a:chExt cx="0" cy="0"/>
        </a:xfrm>
      </p:grpSpPr>
      <p:sp>
        <p:nvSpPr>
          <p:cNvPr id="260" name="Google Shape;260;p39"/>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What is wrong with that ?</a:t>
            </a:r>
            <a:endParaRPr b="1" sz="2100">
              <a:solidFill>
                <a:schemeClr val="dk1"/>
              </a:solidFill>
              <a:latin typeface="Impact"/>
              <a:ea typeface="Impact"/>
              <a:cs typeface="Impact"/>
              <a:sym typeface="Impact"/>
            </a:endParaRPr>
          </a:p>
        </p:txBody>
      </p:sp>
      <p:sp>
        <p:nvSpPr>
          <p:cNvPr id="261" name="Google Shape;261;p39"/>
          <p:cNvSpPr txBox="1"/>
          <p:nvPr/>
        </p:nvSpPr>
        <p:spPr>
          <a:xfrm>
            <a:off x="240625" y="507888"/>
            <a:ext cx="7860600" cy="22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Exceptions to the restriction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l"/>
              <a:t>Apps running on Android 10 or higher can start activities only when one or more of the following conditions are met:</a:t>
            </a:r>
            <a:endParaRPr/>
          </a:p>
          <a:p>
            <a:pPr indent="0" lvl="0" marL="0" rtl="0" algn="l">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l"/>
              <a:t>The app has a visible window, such as an activity in the foreground.</a:t>
            </a:r>
            <a:endParaRPr b="1"/>
          </a:p>
          <a:p>
            <a:pPr indent="-317500" lvl="0" marL="457200" rtl="0" algn="l">
              <a:lnSpc>
                <a:spcPct val="115000"/>
              </a:lnSpc>
              <a:spcBef>
                <a:spcPts val="0"/>
              </a:spcBef>
              <a:spcAft>
                <a:spcPts val="0"/>
              </a:spcAft>
              <a:buSzPts val="1400"/>
              <a:buChar char="-"/>
            </a:pPr>
            <a:r>
              <a:rPr lang="el"/>
              <a:t>The app has an activity in the back stack of the foreground task.</a:t>
            </a:r>
            <a:endParaRPr/>
          </a:p>
          <a:p>
            <a:pPr indent="-317500" lvl="0" marL="457200" rtl="0" algn="l">
              <a:lnSpc>
                <a:spcPct val="115000"/>
              </a:lnSpc>
              <a:spcBef>
                <a:spcPts val="0"/>
              </a:spcBef>
              <a:spcAft>
                <a:spcPts val="0"/>
              </a:spcAft>
              <a:buSzPts val="1400"/>
              <a:buChar char="-"/>
            </a:pPr>
            <a:r>
              <a:rPr lang="el"/>
              <a:t>The app has an activity in the back stack of an existing task on the Recents screen.</a:t>
            </a:r>
            <a:endParaRPr/>
          </a:p>
          <a:p>
            <a:pPr indent="0" lvl="0" marL="0" rtl="0" algn="l">
              <a:spcBef>
                <a:spcPts val="0"/>
              </a:spcBef>
              <a:spcAft>
                <a:spcPts val="0"/>
              </a:spcAft>
              <a:buNone/>
            </a:pPr>
            <a:r>
              <a:t/>
            </a:r>
            <a:endParaRPr/>
          </a:p>
        </p:txBody>
      </p:sp>
      <p:pic>
        <p:nvPicPr>
          <p:cNvPr id="262" name="Google Shape;262;p39"/>
          <p:cNvPicPr preferRelativeResize="0"/>
          <p:nvPr/>
        </p:nvPicPr>
        <p:blipFill>
          <a:blip r:embed="rId3">
            <a:alphaModFix/>
          </a:blip>
          <a:stretch>
            <a:fillRect/>
          </a:stretch>
        </p:blipFill>
        <p:spPr>
          <a:xfrm>
            <a:off x="190500" y="2571750"/>
            <a:ext cx="2620351" cy="1418725"/>
          </a:xfrm>
          <a:prstGeom prst="rect">
            <a:avLst/>
          </a:prstGeom>
          <a:noFill/>
          <a:ln>
            <a:noFill/>
          </a:ln>
          <a:effectLst>
            <a:outerShdw blurRad="114300" rotWithShape="0" algn="bl" dir="5400000" dist="114300">
              <a:srgbClr val="000000">
                <a:alpha val="50000"/>
              </a:srgbClr>
            </a:outerShdw>
          </a:effectLst>
        </p:spPr>
      </p:pic>
      <p:pic>
        <p:nvPicPr>
          <p:cNvPr id="263" name="Google Shape;263;p39"/>
          <p:cNvPicPr preferRelativeResize="0"/>
          <p:nvPr/>
        </p:nvPicPr>
        <p:blipFill>
          <a:blip r:embed="rId4">
            <a:alphaModFix/>
          </a:blip>
          <a:stretch>
            <a:fillRect/>
          </a:stretch>
        </p:blipFill>
        <p:spPr>
          <a:xfrm>
            <a:off x="5847325" y="2621887"/>
            <a:ext cx="3135801" cy="1318450"/>
          </a:xfrm>
          <a:prstGeom prst="rect">
            <a:avLst/>
          </a:prstGeom>
          <a:noFill/>
          <a:ln>
            <a:noFill/>
          </a:ln>
          <a:effectLst>
            <a:outerShdw blurRad="114300" rotWithShape="0" algn="bl" dir="5400000" dist="114300">
              <a:srgbClr val="000000">
                <a:alpha val="50000"/>
              </a:srgbClr>
            </a:outerShdw>
          </a:effectLst>
        </p:spPr>
      </p:pic>
      <p:sp>
        <p:nvSpPr>
          <p:cNvPr id="264" name="Google Shape;264;p39"/>
          <p:cNvSpPr txBox="1"/>
          <p:nvPr/>
        </p:nvSpPr>
        <p:spPr>
          <a:xfrm>
            <a:off x="391025" y="4321375"/>
            <a:ext cx="452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Can it be invisible ?</a:t>
            </a:r>
            <a:endParaRPr b="1"/>
          </a:p>
          <a:p>
            <a:pPr indent="0" lvl="0" marL="0" rtl="0" algn="l">
              <a:spcBef>
                <a:spcPts val="0"/>
              </a:spcBef>
              <a:spcAft>
                <a:spcPts val="0"/>
              </a:spcAft>
              <a:buNone/>
            </a:pPr>
            <a:r>
              <a:t/>
            </a:r>
            <a:endParaRPr/>
          </a:p>
        </p:txBody>
      </p:sp>
      <p:sp>
        <p:nvSpPr>
          <p:cNvPr id="265" name="Google Shape;265;p39"/>
          <p:cNvSpPr txBox="1"/>
          <p:nvPr/>
        </p:nvSpPr>
        <p:spPr>
          <a:xfrm>
            <a:off x="5983113" y="4090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btn.setAlpha(0);</a:t>
            </a:r>
            <a:endParaRPr/>
          </a:p>
        </p:txBody>
      </p:sp>
      <p:pic>
        <p:nvPicPr>
          <p:cNvPr id="266" name="Google Shape;266;p39"/>
          <p:cNvPicPr preferRelativeResize="0"/>
          <p:nvPr/>
        </p:nvPicPr>
        <p:blipFill>
          <a:blip r:embed="rId5">
            <a:alphaModFix/>
          </a:blip>
          <a:stretch>
            <a:fillRect/>
          </a:stretch>
        </p:blipFill>
        <p:spPr>
          <a:xfrm>
            <a:off x="2982175" y="2599313"/>
            <a:ext cx="2796875" cy="1363600"/>
          </a:xfrm>
          <a:prstGeom prst="rect">
            <a:avLst/>
          </a:prstGeom>
          <a:noFill/>
          <a:ln>
            <a:noFill/>
          </a:ln>
          <a:effectLst>
            <a:outerShdw blurRad="114300" rotWithShape="0" algn="bl" dir="5400000" dist="11430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70" name="Shape 270"/>
        <p:cNvGrpSpPr/>
        <p:nvPr/>
      </p:nvGrpSpPr>
      <p:grpSpPr>
        <a:xfrm>
          <a:off x="0" y="0"/>
          <a:ext cx="0" cy="0"/>
          <a:chOff x="0" y="0"/>
          <a:chExt cx="0" cy="0"/>
        </a:xfrm>
      </p:grpSpPr>
      <p:sp>
        <p:nvSpPr>
          <p:cNvPr id="271" name="Google Shape;271;p40"/>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Abuse</a:t>
            </a:r>
            <a:endParaRPr b="1" sz="2100">
              <a:solidFill>
                <a:schemeClr val="dk1"/>
              </a:solidFill>
              <a:latin typeface="Impact"/>
              <a:ea typeface="Impact"/>
              <a:cs typeface="Impact"/>
              <a:sym typeface="Impact"/>
            </a:endParaRPr>
          </a:p>
        </p:txBody>
      </p:sp>
      <p:sp>
        <p:nvSpPr>
          <p:cNvPr id="272" name="Google Shape;272;p40"/>
          <p:cNvSpPr txBox="1"/>
          <p:nvPr/>
        </p:nvSpPr>
        <p:spPr>
          <a:xfrm>
            <a:off x="162425" y="507900"/>
            <a:ext cx="7870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2100">
                <a:solidFill>
                  <a:schemeClr val="dk1"/>
                </a:solidFill>
              </a:rPr>
              <a:t>From </a:t>
            </a:r>
            <a:r>
              <a:rPr b="1" lang="el" sz="2100">
                <a:solidFill>
                  <a:schemeClr val="dk1"/>
                </a:solidFill>
              </a:rPr>
              <a:t>Free Floating Windows</a:t>
            </a:r>
            <a:r>
              <a:rPr lang="el" sz="2100">
                <a:solidFill>
                  <a:schemeClr val="dk1"/>
                </a:solidFill>
              </a:rPr>
              <a:t> to </a:t>
            </a:r>
            <a:r>
              <a:rPr b="1" lang="el" sz="2100">
                <a:solidFill>
                  <a:schemeClr val="dk1"/>
                </a:solidFill>
              </a:rPr>
              <a:t>Free Popping Windows</a:t>
            </a:r>
            <a:endParaRPr b="1" sz="2100">
              <a:solidFill>
                <a:schemeClr val="dk1"/>
              </a:solidFill>
            </a:endParaRPr>
          </a:p>
        </p:txBody>
      </p:sp>
      <p:pic>
        <p:nvPicPr>
          <p:cNvPr id="273" name="Google Shape;273;p40"/>
          <p:cNvPicPr preferRelativeResize="0"/>
          <p:nvPr/>
        </p:nvPicPr>
        <p:blipFill>
          <a:blip r:embed="rId3">
            <a:alphaModFix/>
          </a:blip>
          <a:stretch>
            <a:fillRect/>
          </a:stretch>
        </p:blipFill>
        <p:spPr>
          <a:xfrm>
            <a:off x="1766625" y="1159600"/>
            <a:ext cx="1792700" cy="3230726"/>
          </a:xfrm>
          <a:prstGeom prst="rect">
            <a:avLst/>
          </a:prstGeom>
          <a:noFill/>
          <a:ln>
            <a:noFill/>
          </a:ln>
          <a:effectLst>
            <a:outerShdw blurRad="114300" rotWithShape="0" algn="bl" dir="5400000" dist="114300">
              <a:srgbClr val="000000">
                <a:alpha val="50000"/>
              </a:srgbClr>
            </a:outerShdw>
          </a:effectLst>
        </p:spPr>
      </p:pic>
      <p:pic>
        <p:nvPicPr>
          <p:cNvPr id="274" name="Google Shape;274;p40"/>
          <p:cNvPicPr preferRelativeResize="0"/>
          <p:nvPr/>
        </p:nvPicPr>
        <p:blipFill>
          <a:blip r:embed="rId4">
            <a:alphaModFix/>
          </a:blip>
          <a:stretch>
            <a:fillRect/>
          </a:stretch>
        </p:blipFill>
        <p:spPr>
          <a:xfrm>
            <a:off x="4985550" y="1159600"/>
            <a:ext cx="1746348" cy="3230724"/>
          </a:xfrm>
          <a:prstGeom prst="rect">
            <a:avLst/>
          </a:prstGeom>
          <a:noFill/>
          <a:ln>
            <a:noFill/>
          </a:ln>
          <a:effectLst>
            <a:outerShdw blurRad="114300" rotWithShape="0" algn="bl" dir="5400000" dist="114300">
              <a:srgbClr val="000000">
                <a:alpha val="50000"/>
              </a:srgbClr>
            </a:outerShdw>
          </a:effectLst>
        </p:spPr>
      </p:pic>
      <p:sp>
        <p:nvSpPr>
          <p:cNvPr id="275" name="Google Shape;275;p40"/>
          <p:cNvSpPr txBox="1"/>
          <p:nvPr/>
        </p:nvSpPr>
        <p:spPr>
          <a:xfrm>
            <a:off x="1975175" y="4602075"/>
            <a:ext cx="12231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l"/>
              <a:t>SPAM</a:t>
            </a:r>
            <a:endParaRPr b="1"/>
          </a:p>
        </p:txBody>
      </p:sp>
      <p:sp>
        <p:nvSpPr>
          <p:cNvPr id="276" name="Google Shape;276;p40"/>
          <p:cNvSpPr txBox="1"/>
          <p:nvPr/>
        </p:nvSpPr>
        <p:spPr>
          <a:xfrm>
            <a:off x="4985550" y="4521875"/>
            <a:ext cx="20835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l"/>
              <a:t>Ransomware</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80" name="Shape 280"/>
        <p:cNvGrpSpPr/>
        <p:nvPr/>
      </p:nvGrpSpPr>
      <p:grpSpPr>
        <a:xfrm>
          <a:off x="0" y="0"/>
          <a:ext cx="0" cy="0"/>
          <a:chOff x="0" y="0"/>
          <a:chExt cx="0" cy="0"/>
        </a:xfrm>
      </p:grpSpPr>
      <p:sp>
        <p:nvSpPr>
          <p:cNvPr id="281" name="Google Shape;281;p41"/>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Abuse, TapJacking </a:t>
            </a:r>
            <a:endParaRPr b="1" sz="2100">
              <a:solidFill>
                <a:schemeClr val="dk1"/>
              </a:solidFill>
              <a:latin typeface="Impact"/>
              <a:ea typeface="Impact"/>
              <a:cs typeface="Impact"/>
              <a:sym typeface="Impact"/>
            </a:endParaRPr>
          </a:p>
        </p:txBody>
      </p:sp>
      <p:sp>
        <p:nvSpPr>
          <p:cNvPr id="282" name="Google Shape;282;p41"/>
          <p:cNvSpPr txBox="1"/>
          <p:nvPr/>
        </p:nvSpPr>
        <p:spPr>
          <a:xfrm>
            <a:off x="235525" y="741950"/>
            <a:ext cx="773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solidFill>
                  <a:schemeClr val="dk1"/>
                </a:solidFill>
              </a:rPr>
              <a:t>Creating more than a simple View...</a:t>
            </a:r>
            <a:endParaRPr/>
          </a:p>
          <a:p>
            <a:pPr indent="0" lvl="0" marL="0" rtl="0" algn="l">
              <a:lnSpc>
                <a:spcPct val="115000"/>
              </a:lnSpc>
              <a:spcBef>
                <a:spcPts val="0"/>
              </a:spcBef>
              <a:spcAft>
                <a:spcPts val="0"/>
              </a:spcAft>
              <a:buNone/>
            </a:pPr>
            <a:r>
              <a:t/>
            </a:r>
            <a:endParaRPr/>
          </a:p>
        </p:txBody>
      </p:sp>
      <p:sp>
        <p:nvSpPr>
          <p:cNvPr id="283" name="Google Shape;283;p41"/>
          <p:cNvSpPr txBox="1"/>
          <p:nvPr/>
        </p:nvSpPr>
        <p:spPr>
          <a:xfrm>
            <a:off x="235525" y="1357550"/>
            <a:ext cx="7434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l"/>
              <a:t>A LayoutInflater instantiates a layout XML file into its corresponding View objects</a:t>
            </a:r>
            <a:endParaRPr/>
          </a:p>
        </p:txBody>
      </p:sp>
      <p:pic>
        <p:nvPicPr>
          <p:cNvPr id="284" name="Google Shape;284;p41"/>
          <p:cNvPicPr preferRelativeResize="0"/>
          <p:nvPr/>
        </p:nvPicPr>
        <p:blipFill>
          <a:blip r:embed="rId3">
            <a:alphaModFix/>
          </a:blip>
          <a:stretch>
            <a:fillRect/>
          </a:stretch>
        </p:blipFill>
        <p:spPr>
          <a:xfrm>
            <a:off x="812125" y="1820488"/>
            <a:ext cx="5416224" cy="1903575"/>
          </a:xfrm>
          <a:prstGeom prst="rect">
            <a:avLst/>
          </a:prstGeom>
          <a:noFill/>
          <a:ln>
            <a:noFill/>
          </a:ln>
          <a:effectLst>
            <a:outerShdw blurRad="114300" rotWithShape="0" algn="bl" dir="5400000" dist="114300">
              <a:srgbClr val="000000">
                <a:alpha val="50000"/>
              </a:srgbClr>
            </a:outerShdw>
          </a:effectLst>
        </p:spPr>
      </p:pic>
      <p:sp>
        <p:nvSpPr>
          <p:cNvPr id="285" name="Google Shape;285;p41"/>
          <p:cNvSpPr txBox="1"/>
          <p:nvPr/>
        </p:nvSpPr>
        <p:spPr>
          <a:xfrm>
            <a:off x="531400" y="3890225"/>
            <a:ext cx="7870800" cy="19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a:latin typeface="Courier New"/>
                <a:ea typeface="Courier New"/>
                <a:cs typeface="Courier New"/>
                <a:sym typeface="Courier New"/>
              </a:rPr>
              <a:t>LayoutInflater layoutInflater = getLayoutInflater();</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View mLayout = layoutInflater.inflate(R.layout.tapjacking_dialog,null);</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windowManager.addView(mLayout,params);</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68" name="Shape 68"/>
        <p:cNvGrpSpPr/>
        <p:nvPr/>
      </p:nvGrpSpPr>
      <p:grpSpPr>
        <a:xfrm>
          <a:off x="0" y="0"/>
          <a:ext cx="0" cy="0"/>
          <a:chOff x="0" y="0"/>
          <a:chExt cx="0" cy="0"/>
        </a:xfrm>
      </p:grpSpPr>
      <p:sp>
        <p:nvSpPr>
          <p:cNvPr id="69" name="Google Shape;69;p15"/>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Webviews</a:t>
            </a:r>
            <a:endParaRPr b="1" sz="2100">
              <a:solidFill>
                <a:schemeClr val="dk1"/>
              </a:solidFill>
              <a:latin typeface="Impact"/>
              <a:ea typeface="Impact"/>
              <a:cs typeface="Impact"/>
              <a:sym typeface="Impact"/>
            </a:endParaRPr>
          </a:p>
        </p:txBody>
      </p:sp>
      <p:pic>
        <p:nvPicPr>
          <p:cNvPr id="70" name="Google Shape;70;p15"/>
          <p:cNvPicPr preferRelativeResize="0"/>
          <p:nvPr/>
        </p:nvPicPr>
        <p:blipFill>
          <a:blip r:embed="rId3">
            <a:alphaModFix/>
          </a:blip>
          <a:stretch>
            <a:fillRect/>
          </a:stretch>
        </p:blipFill>
        <p:spPr>
          <a:xfrm>
            <a:off x="79825" y="428625"/>
            <a:ext cx="1371975" cy="1371975"/>
          </a:xfrm>
          <a:prstGeom prst="rect">
            <a:avLst/>
          </a:prstGeom>
          <a:noFill/>
          <a:ln>
            <a:noFill/>
          </a:ln>
          <a:effectLst>
            <a:outerShdw blurRad="157163" rotWithShape="0" algn="bl" dir="5400000" dist="114300">
              <a:srgbClr val="000000">
                <a:alpha val="50000"/>
              </a:srgbClr>
            </a:outerShdw>
          </a:effectLst>
        </p:spPr>
      </p:pic>
      <p:sp>
        <p:nvSpPr>
          <p:cNvPr id="71" name="Google Shape;71;p15"/>
          <p:cNvSpPr txBox="1"/>
          <p:nvPr/>
        </p:nvSpPr>
        <p:spPr>
          <a:xfrm>
            <a:off x="1804375" y="428625"/>
            <a:ext cx="605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Usage</a:t>
            </a:r>
            <a:r>
              <a:rPr lang="el"/>
              <a:t>: WebView objects allow the developers to deliver web-based content to the user as a part of an activity’s layout.</a:t>
            </a:r>
            <a:endParaRPr/>
          </a:p>
        </p:txBody>
      </p:sp>
      <p:pic>
        <p:nvPicPr>
          <p:cNvPr id="72" name="Google Shape;72;p15"/>
          <p:cNvPicPr preferRelativeResize="0"/>
          <p:nvPr/>
        </p:nvPicPr>
        <p:blipFill>
          <a:blip r:embed="rId4">
            <a:alphaModFix/>
          </a:blip>
          <a:stretch>
            <a:fillRect/>
          </a:stretch>
        </p:blipFill>
        <p:spPr>
          <a:xfrm>
            <a:off x="2653575" y="1213700"/>
            <a:ext cx="2884000" cy="3228350"/>
          </a:xfrm>
          <a:prstGeom prst="rect">
            <a:avLst/>
          </a:prstGeom>
          <a:noFill/>
          <a:ln>
            <a:noFill/>
          </a:ln>
        </p:spPr>
      </p:pic>
      <p:cxnSp>
        <p:nvCxnSpPr>
          <p:cNvPr id="73" name="Google Shape;73;p15"/>
          <p:cNvCxnSpPr/>
          <p:nvPr/>
        </p:nvCxnSpPr>
        <p:spPr>
          <a:xfrm>
            <a:off x="5485700" y="3059150"/>
            <a:ext cx="984900" cy="10200"/>
          </a:xfrm>
          <a:prstGeom prst="straightConnector1">
            <a:avLst/>
          </a:prstGeom>
          <a:noFill/>
          <a:ln cap="flat" cmpd="sng" w="9525">
            <a:solidFill>
              <a:schemeClr val="dk2"/>
            </a:solidFill>
            <a:prstDash val="solid"/>
            <a:round/>
            <a:headEnd len="med" w="med" type="none"/>
            <a:tailEnd len="med" w="med" type="triangle"/>
          </a:ln>
        </p:spPr>
      </p:cxnSp>
      <p:sp>
        <p:nvSpPr>
          <p:cNvPr id="74" name="Google Shape;74;p15"/>
          <p:cNvSpPr txBox="1"/>
          <p:nvPr/>
        </p:nvSpPr>
        <p:spPr>
          <a:xfrm>
            <a:off x="6304675" y="2804300"/>
            <a:ext cx="21363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l" sz="1100"/>
              <a:t>Customization</a:t>
            </a:r>
            <a:endParaRPr sz="1100"/>
          </a:p>
          <a:p>
            <a:pPr indent="-298450" lvl="0" marL="457200" rtl="0" algn="l">
              <a:spcBef>
                <a:spcPts val="0"/>
              </a:spcBef>
              <a:spcAft>
                <a:spcPts val="0"/>
              </a:spcAft>
              <a:buSzPts val="1100"/>
              <a:buChar char="●"/>
            </a:pPr>
            <a:r>
              <a:rPr lang="el" sz="1100"/>
              <a:t>Increased control over the UI</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89" name="Shape 289"/>
        <p:cNvGrpSpPr/>
        <p:nvPr/>
      </p:nvGrpSpPr>
      <p:grpSpPr>
        <a:xfrm>
          <a:off x="0" y="0"/>
          <a:ext cx="0" cy="0"/>
          <a:chOff x="0" y="0"/>
          <a:chExt cx="0" cy="0"/>
        </a:xfrm>
      </p:grpSpPr>
      <p:pic>
        <p:nvPicPr>
          <p:cNvPr id="290" name="Google Shape;290;p42"/>
          <p:cNvPicPr preferRelativeResize="0"/>
          <p:nvPr/>
        </p:nvPicPr>
        <p:blipFill>
          <a:blip r:embed="rId3">
            <a:alphaModFix/>
          </a:blip>
          <a:stretch>
            <a:fillRect/>
          </a:stretch>
        </p:blipFill>
        <p:spPr>
          <a:xfrm>
            <a:off x="513350" y="3088051"/>
            <a:ext cx="3561497" cy="1435375"/>
          </a:xfrm>
          <a:prstGeom prst="rect">
            <a:avLst/>
          </a:prstGeom>
          <a:noFill/>
          <a:ln>
            <a:noFill/>
          </a:ln>
          <a:effectLst>
            <a:outerShdw blurRad="114300" rotWithShape="0" algn="bl" dir="5400000" dist="114300">
              <a:srgbClr val="000000">
                <a:alpha val="50000"/>
              </a:srgbClr>
            </a:outerShdw>
          </a:effectLst>
        </p:spPr>
      </p:pic>
      <p:sp>
        <p:nvSpPr>
          <p:cNvPr id="291" name="Google Shape;291;p42"/>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Abuse, TapJacking </a:t>
            </a:r>
            <a:endParaRPr b="1" sz="2100">
              <a:solidFill>
                <a:schemeClr val="dk1"/>
              </a:solidFill>
              <a:latin typeface="Impact"/>
              <a:ea typeface="Impact"/>
              <a:cs typeface="Impact"/>
              <a:sym typeface="Impact"/>
            </a:endParaRPr>
          </a:p>
        </p:txBody>
      </p:sp>
      <p:pic>
        <p:nvPicPr>
          <p:cNvPr id="292" name="Google Shape;292;p42"/>
          <p:cNvPicPr preferRelativeResize="0"/>
          <p:nvPr/>
        </p:nvPicPr>
        <p:blipFill>
          <a:blip r:embed="rId4">
            <a:alphaModFix/>
          </a:blip>
          <a:stretch>
            <a:fillRect/>
          </a:stretch>
        </p:blipFill>
        <p:spPr>
          <a:xfrm>
            <a:off x="222575" y="730475"/>
            <a:ext cx="3349652" cy="1841275"/>
          </a:xfrm>
          <a:prstGeom prst="rect">
            <a:avLst/>
          </a:prstGeom>
          <a:noFill/>
          <a:ln>
            <a:noFill/>
          </a:ln>
          <a:effectLst>
            <a:outerShdw blurRad="114300" rotWithShape="0" algn="bl" dir="5400000" dist="114300">
              <a:srgbClr val="000000">
                <a:alpha val="50000"/>
              </a:srgbClr>
            </a:outerShdw>
          </a:effectLst>
        </p:spPr>
      </p:pic>
      <p:sp>
        <p:nvSpPr>
          <p:cNvPr id="293" name="Google Shape;293;p42"/>
          <p:cNvSpPr txBox="1"/>
          <p:nvPr/>
        </p:nvSpPr>
        <p:spPr>
          <a:xfrm>
            <a:off x="3950350" y="778600"/>
            <a:ext cx="4983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100">
                <a:latin typeface="Courier New"/>
                <a:ea typeface="Courier New"/>
                <a:cs typeface="Courier New"/>
                <a:sym typeface="Courier New"/>
              </a:rPr>
              <a:t>WindowManager windowManager = (WindowManager) getSystemService(WINDOW_SERVICE);</a:t>
            </a:r>
            <a:endParaRPr sz="1100">
              <a:latin typeface="Courier New"/>
              <a:ea typeface="Courier New"/>
              <a:cs typeface="Courier New"/>
              <a:sym typeface="Courier New"/>
            </a:endParaRPr>
          </a:p>
          <a:p>
            <a:pPr indent="0" lvl="0" marL="0" rtl="0" algn="l">
              <a:spcBef>
                <a:spcPts val="0"/>
              </a:spcBef>
              <a:spcAft>
                <a:spcPts val="0"/>
              </a:spcAft>
              <a:buNone/>
            </a:pPr>
            <a:r>
              <a:rPr lang="el" sz="1100">
                <a:latin typeface="Courier New"/>
                <a:ea typeface="Courier New"/>
                <a:cs typeface="Courier New"/>
                <a:sym typeface="Courier New"/>
              </a:rPr>
              <a:t>WindowManager.LayoutParams params = new WindowManager.LayoutParams(1200,1200,</a:t>
            </a:r>
            <a:endParaRPr sz="1100">
              <a:latin typeface="Courier New"/>
              <a:ea typeface="Courier New"/>
              <a:cs typeface="Courier New"/>
              <a:sym typeface="Courier New"/>
            </a:endParaRPr>
          </a:p>
          <a:p>
            <a:pPr indent="0" lvl="0" marL="0" rtl="0" algn="l">
              <a:spcBef>
                <a:spcPts val="0"/>
              </a:spcBef>
              <a:spcAft>
                <a:spcPts val="0"/>
              </a:spcAft>
              <a:buNone/>
            </a:pPr>
            <a:r>
              <a:rPr lang="el" sz="1100">
                <a:latin typeface="Courier New"/>
                <a:ea typeface="Courier New"/>
                <a:cs typeface="Courier New"/>
                <a:sym typeface="Courier New"/>
              </a:rPr>
              <a:t>        WindowManager.LayoutParams.TYPE_APPLICATION_OVERLAY,</a:t>
            </a:r>
            <a:endParaRPr sz="1100">
              <a:latin typeface="Courier New"/>
              <a:ea typeface="Courier New"/>
              <a:cs typeface="Courier New"/>
              <a:sym typeface="Courier New"/>
            </a:endParaRPr>
          </a:p>
          <a:p>
            <a:pPr indent="0" lvl="0" marL="0" rtl="0" algn="l">
              <a:spcBef>
                <a:spcPts val="0"/>
              </a:spcBef>
              <a:spcAft>
                <a:spcPts val="0"/>
              </a:spcAft>
              <a:buNone/>
            </a:pPr>
            <a:r>
              <a:rPr lang="el" sz="1100">
                <a:latin typeface="Courier New"/>
                <a:ea typeface="Courier New"/>
                <a:cs typeface="Courier New"/>
                <a:sym typeface="Courier New"/>
              </a:rPr>
              <a:t>        WindowManager.LayoutParams.FLAG_NOT_TOUCHABLE | WindowManager.LayoutParams.FLAG_NOT_FOCUSABLE,</a:t>
            </a:r>
            <a:endParaRPr sz="1100">
              <a:latin typeface="Courier New"/>
              <a:ea typeface="Courier New"/>
              <a:cs typeface="Courier New"/>
              <a:sym typeface="Courier New"/>
            </a:endParaRPr>
          </a:p>
          <a:p>
            <a:pPr indent="0" lvl="0" marL="0" rtl="0" algn="l">
              <a:spcBef>
                <a:spcPts val="0"/>
              </a:spcBef>
              <a:spcAft>
                <a:spcPts val="0"/>
              </a:spcAft>
              <a:buNone/>
            </a:pPr>
            <a:r>
              <a:rPr lang="el" sz="1100">
                <a:latin typeface="Courier New"/>
                <a:ea typeface="Courier New"/>
                <a:cs typeface="Courier New"/>
                <a:sym typeface="Courier New"/>
              </a:rPr>
              <a:t>        PixelFormat.TRANSPARENT);</a:t>
            </a:r>
            <a:endParaRPr sz="1100">
              <a:latin typeface="Courier New"/>
              <a:ea typeface="Courier New"/>
              <a:cs typeface="Courier New"/>
              <a:sym typeface="Courier New"/>
            </a:endParaRPr>
          </a:p>
        </p:txBody>
      </p:sp>
      <p:cxnSp>
        <p:nvCxnSpPr>
          <p:cNvPr id="294" name="Google Shape;294;p42"/>
          <p:cNvCxnSpPr>
            <a:stCxn id="293" idx="2"/>
          </p:cNvCxnSpPr>
          <p:nvPr/>
        </p:nvCxnSpPr>
        <p:spPr>
          <a:xfrm rot="5400000">
            <a:off x="4314100" y="1862650"/>
            <a:ext cx="1503300" cy="2752200"/>
          </a:xfrm>
          <a:prstGeom prst="bentConnector2">
            <a:avLst/>
          </a:prstGeom>
          <a:noFill/>
          <a:ln cap="flat" cmpd="sng" w="9525">
            <a:solidFill>
              <a:schemeClr val="dk2"/>
            </a:solidFill>
            <a:prstDash val="solid"/>
            <a:round/>
            <a:headEnd len="med" w="med" type="none"/>
            <a:tailEnd len="med" w="med" type="triangle"/>
          </a:ln>
        </p:spPr>
      </p:cxnSp>
      <p:sp>
        <p:nvSpPr>
          <p:cNvPr id="295" name="Google Shape;295;p42"/>
          <p:cNvSpPr txBox="1"/>
          <p:nvPr/>
        </p:nvSpPr>
        <p:spPr>
          <a:xfrm>
            <a:off x="6868025" y="2715400"/>
            <a:ext cx="1985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Click through:</a:t>
            </a:r>
            <a:endParaRPr b="1"/>
          </a:p>
          <a:p>
            <a:pPr indent="0" lvl="0" marL="0" rtl="0" algn="l">
              <a:spcBef>
                <a:spcPts val="0"/>
              </a:spcBef>
              <a:spcAft>
                <a:spcPts val="0"/>
              </a:spcAft>
              <a:buNone/>
            </a:pPr>
            <a:r>
              <a:t/>
            </a:r>
            <a:endParaRPr/>
          </a:p>
          <a:p>
            <a:pPr indent="0" lvl="0" marL="0" rtl="0" algn="l">
              <a:spcBef>
                <a:spcPts val="0"/>
              </a:spcBef>
              <a:spcAft>
                <a:spcPts val="0"/>
              </a:spcAft>
              <a:buNone/>
            </a:pPr>
            <a:r>
              <a:rPr lang="el"/>
              <a:t>Send touches to the window behind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99" name="Shape 299"/>
        <p:cNvGrpSpPr/>
        <p:nvPr/>
      </p:nvGrpSpPr>
      <p:grpSpPr>
        <a:xfrm>
          <a:off x="0" y="0"/>
          <a:ext cx="0" cy="0"/>
          <a:chOff x="0" y="0"/>
          <a:chExt cx="0" cy="0"/>
        </a:xfrm>
      </p:grpSpPr>
      <p:sp>
        <p:nvSpPr>
          <p:cNvPr id="300" name="Google Shape;300;p43"/>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Picture In Picture </a:t>
            </a:r>
            <a:endParaRPr b="1" sz="2100">
              <a:solidFill>
                <a:schemeClr val="dk1"/>
              </a:solidFill>
              <a:latin typeface="Impact"/>
              <a:ea typeface="Impact"/>
              <a:cs typeface="Impact"/>
              <a:sym typeface="Impact"/>
            </a:endParaRPr>
          </a:p>
        </p:txBody>
      </p:sp>
      <p:pic>
        <p:nvPicPr>
          <p:cNvPr id="301" name="Google Shape;301;p43"/>
          <p:cNvPicPr preferRelativeResize="0"/>
          <p:nvPr/>
        </p:nvPicPr>
        <p:blipFill>
          <a:blip r:embed="rId3">
            <a:alphaModFix/>
          </a:blip>
          <a:stretch>
            <a:fillRect/>
          </a:stretch>
        </p:blipFill>
        <p:spPr>
          <a:xfrm>
            <a:off x="706349" y="2080650"/>
            <a:ext cx="3386400" cy="1693200"/>
          </a:xfrm>
          <a:prstGeom prst="rect">
            <a:avLst/>
          </a:prstGeom>
          <a:noFill/>
          <a:ln>
            <a:noFill/>
          </a:ln>
          <a:effectLst>
            <a:outerShdw blurRad="114300" rotWithShape="0" algn="bl" dir="5400000" dist="114300">
              <a:srgbClr val="000000">
                <a:alpha val="50000"/>
              </a:srgbClr>
            </a:outerShdw>
          </a:effectLst>
        </p:spPr>
      </p:pic>
      <p:sp>
        <p:nvSpPr>
          <p:cNvPr id="302" name="Google Shape;302;p43"/>
          <p:cNvSpPr txBox="1"/>
          <p:nvPr/>
        </p:nvSpPr>
        <p:spPr>
          <a:xfrm>
            <a:off x="235625" y="670500"/>
            <a:ext cx="81663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l"/>
              <a:t>Definition</a:t>
            </a:r>
            <a:r>
              <a:rPr lang="el"/>
              <a:t>: PiP is a special type of multi-window mode mostly used for video playback. It lets the user watch a video in a small window pinned to a corner of the screen while navigating between apps or browsing content on the main screen.</a:t>
            </a:r>
            <a:endParaRPr/>
          </a:p>
        </p:txBody>
      </p:sp>
      <p:sp>
        <p:nvSpPr>
          <p:cNvPr id="303" name="Google Shape;303;p43"/>
          <p:cNvSpPr txBox="1"/>
          <p:nvPr/>
        </p:nvSpPr>
        <p:spPr>
          <a:xfrm>
            <a:off x="5644775" y="1353525"/>
            <a:ext cx="33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Popular Applications that use PiP:</a:t>
            </a:r>
            <a:endParaRPr b="1"/>
          </a:p>
          <a:p>
            <a:pPr indent="0" lvl="0" marL="0" rtl="0" algn="l">
              <a:spcBef>
                <a:spcPts val="0"/>
              </a:spcBef>
              <a:spcAft>
                <a:spcPts val="0"/>
              </a:spcAft>
              <a:buNone/>
            </a:pPr>
            <a:r>
              <a:t/>
            </a:r>
            <a:endParaRPr/>
          </a:p>
        </p:txBody>
      </p:sp>
      <p:pic>
        <p:nvPicPr>
          <p:cNvPr id="304" name="Google Shape;304;p43"/>
          <p:cNvPicPr preferRelativeResize="0"/>
          <p:nvPr/>
        </p:nvPicPr>
        <p:blipFill>
          <a:blip r:embed="rId4">
            <a:alphaModFix/>
          </a:blip>
          <a:stretch>
            <a:fillRect/>
          </a:stretch>
        </p:blipFill>
        <p:spPr>
          <a:xfrm>
            <a:off x="6581825" y="1808700"/>
            <a:ext cx="1369051" cy="2842376"/>
          </a:xfrm>
          <a:prstGeom prst="rect">
            <a:avLst/>
          </a:prstGeom>
          <a:noFill/>
          <a:ln>
            <a:noFill/>
          </a:ln>
          <a:effectLst>
            <a:outerShdw blurRad="114300" rotWithShape="0" algn="bl" dir="5400000" dist="11430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308" name="Shape 308"/>
        <p:cNvGrpSpPr/>
        <p:nvPr/>
      </p:nvGrpSpPr>
      <p:grpSpPr>
        <a:xfrm>
          <a:off x="0" y="0"/>
          <a:ext cx="0" cy="0"/>
          <a:chOff x="0" y="0"/>
          <a:chExt cx="0" cy="0"/>
        </a:xfrm>
      </p:grpSpPr>
      <p:sp>
        <p:nvSpPr>
          <p:cNvPr id="309" name="Google Shape;309;p44"/>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Picture In Picture - Implementation</a:t>
            </a:r>
            <a:endParaRPr b="1" sz="2100">
              <a:solidFill>
                <a:schemeClr val="dk1"/>
              </a:solidFill>
              <a:latin typeface="Impact"/>
              <a:ea typeface="Impact"/>
              <a:cs typeface="Impact"/>
              <a:sym typeface="Impact"/>
            </a:endParaRPr>
          </a:p>
        </p:txBody>
      </p:sp>
      <p:sp>
        <p:nvSpPr>
          <p:cNvPr id="310" name="Google Shape;310;p44"/>
          <p:cNvSpPr txBox="1"/>
          <p:nvPr/>
        </p:nvSpPr>
        <p:spPr>
          <a:xfrm>
            <a:off x="140375" y="5514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No special permissions !!</a:t>
            </a:r>
            <a:endParaRPr b="1"/>
          </a:p>
          <a:p>
            <a:pPr indent="0" lvl="0" marL="0" rtl="0" algn="l">
              <a:spcBef>
                <a:spcPts val="0"/>
              </a:spcBef>
              <a:spcAft>
                <a:spcPts val="0"/>
              </a:spcAft>
              <a:buNone/>
            </a:pPr>
            <a:r>
              <a:t/>
            </a:r>
            <a:endParaRPr/>
          </a:p>
        </p:txBody>
      </p:sp>
      <p:sp>
        <p:nvSpPr>
          <p:cNvPr id="311" name="Google Shape;311;p44"/>
          <p:cNvSpPr txBox="1"/>
          <p:nvPr/>
        </p:nvSpPr>
        <p:spPr>
          <a:xfrm>
            <a:off x="140375" y="1210600"/>
            <a:ext cx="7329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latin typeface="Courier New"/>
                <a:ea typeface="Courier New"/>
                <a:cs typeface="Courier New"/>
                <a:sym typeface="Courier New"/>
              </a:rPr>
              <a:t>&lt;activity android:name="VideoActivity"</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a:t>
            </a:r>
            <a:r>
              <a:rPr b="1" lang="el">
                <a:latin typeface="Courier New"/>
                <a:ea typeface="Courier New"/>
                <a:cs typeface="Courier New"/>
                <a:sym typeface="Courier New"/>
              </a:rPr>
              <a:t>android:supportsPictureInPicture="true"</a:t>
            </a:r>
            <a:endParaRPr b="1">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android:configChanges=</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"screenSize|smallestScreenSize|screenLayout|orientation"</a:t>
            </a:r>
            <a:endParaRPr>
              <a:latin typeface="Courier New"/>
              <a:ea typeface="Courier New"/>
              <a:cs typeface="Courier New"/>
              <a:sym typeface="Courier New"/>
            </a:endParaRPr>
          </a:p>
        </p:txBody>
      </p:sp>
      <p:sp>
        <p:nvSpPr>
          <p:cNvPr id="312" name="Google Shape;312;p44"/>
          <p:cNvSpPr txBox="1"/>
          <p:nvPr/>
        </p:nvSpPr>
        <p:spPr>
          <a:xfrm>
            <a:off x="736925" y="3051975"/>
            <a:ext cx="6136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latin typeface="Courier New"/>
                <a:ea typeface="Courier New"/>
                <a:cs typeface="Courier New"/>
                <a:sym typeface="Courier New"/>
              </a:rPr>
              <a:t>public void onActionClicked(Action action) {</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if (action.getId() == R.id.lb_control_picture_in_picture) {</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getActivity().</a:t>
            </a:r>
            <a:r>
              <a:rPr b="1" lang="el">
                <a:latin typeface="Courier New"/>
                <a:ea typeface="Courier New"/>
                <a:cs typeface="Courier New"/>
                <a:sym typeface="Courier New"/>
              </a:rPr>
              <a:t>enterPictureInPictureMode</a:t>
            </a:r>
            <a:r>
              <a:rPr lang="el">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return;</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a:t>
            </a:r>
            <a:endParaRPr>
              <a:latin typeface="Courier New"/>
              <a:ea typeface="Courier New"/>
              <a:cs typeface="Courier New"/>
              <a:sym typeface="Courier New"/>
            </a:endParaRPr>
          </a:p>
        </p:txBody>
      </p:sp>
      <p:sp>
        <p:nvSpPr>
          <p:cNvPr id="313" name="Google Shape;313;p44"/>
          <p:cNvSpPr txBox="1"/>
          <p:nvPr/>
        </p:nvSpPr>
        <p:spPr>
          <a:xfrm>
            <a:off x="6065925" y="541425"/>
            <a:ext cx="228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a:t>Add the specific entry in the AndroidManifest</a:t>
            </a:r>
            <a:endParaRPr/>
          </a:p>
        </p:txBody>
      </p:sp>
      <p:cxnSp>
        <p:nvCxnSpPr>
          <p:cNvPr id="314" name="Google Shape;314;p44"/>
          <p:cNvCxnSpPr>
            <a:stCxn id="313" idx="1"/>
          </p:cNvCxnSpPr>
          <p:nvPr/>
        </p:nvCxnSpPr>
        <p:spPr>
          <a:xfrm flipH="1">
            <a:off x="4932825" y="865425"/>
            <a:ext cx="1133100" cy="638400"/>
          </a:xfrm>
          <a:prstGeom prst="straightConnector1">
            <a:avLst/>
          </a:prstGeom>
          <a:noFill/>
          <a:ln cap="flat" cmpd="sng" w="9525">
            <a:solidFill>
              <a:schemeClr val="dk2"/>
            </a:solidFill>
            <a:prstDash val="solid"/>
            <a:round/>
            <a:headEnd len="med" w="med" type="none"/>
            <a:tailEnd len="med" w="med" type="triangle"/>
          </a:ln>
        </p:spPr>
      </p:cxnSp>
      <p:sp>
        <p:nvSpPr>
          <p:cNvPr id="315" name="Google Shape;315;p44"/>
          <p:cNvSpPr txBox="1"/>
          <p:nvPr/>
        </p:nvSpPr>
        <p:spPr>
          <a:xfrm>
            <a:off x="5955675" y="2372913"/>
            <a:ext cx="2506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a:t>Call the enterPictureInPictureMode</a:t>
            </a:r>
            <a:endParaRPr/>
          </a:p>
        </p:txBody>
      </p:sp>
      <p:cxnSp>
        <p:nvCxnSpPr>
          <p:cNvPr id="316" name="Google Shape;316;p44"/>
          <p:cNvCxnSpPr>
            <a:stCxn id="315" idx="1"/>
          </p:cNvCxnSpPr>
          <p:nvPr/>
        </p:nvCxnSpPr>
        <p:spPr>
          <a:xfrm flipH="1">
            <a:off x="5514375" y="2696913"/>
            <a:ext cx="441300" cy="102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320" name="Shape 320"/>
        <p:cNvGrpSpPr/>
        <p:nvPr/>
      </p:nvGrpSpPr>
      <p:grpSpPr>
        <a:xfrm>
          <a:off x="0" y="0"/>
          <a:ext cx="0" cy="0"/>
          <a:chOff x="0" y="0"/>
          <a:chExt cx="0" cy="0"/>
        </a:xfrm>
      </p:grpSpPr>
      <p:sp>
        <p:nvSpPr>
          <p:cNvPr id="321" name="Google Shape;321;p45"/>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Picture In Picture </a:t>
            </a:r>
            <a:endParaRPr b="1" sz="2100">
              <a:solidFill>
                <a:schemeClr val="dk1"/>
              </a:solidFill>
              <a:latin typeface="Impact"/>
              <a:ea typeface="Impact"/>
              <a:cs typeface="Impact"/>
              <a:sym typeface="Impact"/>
            </a:endParaRPr>
          </a:p>
        </p:txBody>
      </p:sp>
      <p:sp>
        <p:nvSpPr>
          <p:cNvPr id="322" name="Google Shape;322;p45"/>
          <p:cNvSpPr txBox="1"/>
          <p:nvPr/>
        </p:nvSpPr>
        <p:spPr>
          <a:xfrm>
            <a:off x="235625" y="670500"/>
            <a:ext cx="8166300" cy="1574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el"/>
              <a:t>Applications in PiP mode maintain their foreground state</a:t>
            </a:r>
            <a:endParaRPr/>
          </a:p>
          <a:p>
            <a:pPr indent="0" lvl="0" marL="457200" rtl="0" algn="just">
              <a:spcBef>
                <a:spcPts val="0"/>
              </a:spcBef>
              <a:spcAft>
                <a:spcPts val="0"/>
              </a:spcAft>
              <a:buNone/>
            </a:pPr>
            <a:r>
              <a:t/>
            </a:r>
            <a:endParaRPr/>
          </a:p>
          <a:p>
            <a:pPr indent="-317500" lvl="0" marL="457200" rtl="0" algn="just">
              <a:lnSpc>
                <a:spcPct val="115000"/>
              </a:lnSpc>
              <a:spcBef>
                <a:spcPts val="0"/>
              </a:spcBef>
              <a:spcAft>
                <a:spcPts val="0"/>
              </a:spcAft>
              <a:buSzPts val="1400"/>
              <a:buChar char="-"/>
            </a:pPr>
            <a:r>
              <a:rPr lang="el"/>
              <a:t>A PiP window is enclosed in a shadowed frame, which is a fact that renders it visible to the user even if the activity has been set up to be transparent. </a:t>
            </a:r>
            <a:endParaRPr/>
          </a:p>
          <a:p>
            <a:pPr indent="0" lvl="0" marL="457200" rtl="0" algn="just">
              <a:lnSpc>
                <a:spcPct val="115000"/>
              </a:lnSpc>
              <a:spcBef>
                <a:spcPts val="0"/>
              </a:spcBef>
              <a:spcAft>
                <a:spcPts val="0"/>
              </a:spcAft>
              <a:buNone/>
            </a:pPr>
            <a:r>
              <a:t/>
            </a:r>
            <a:endParaRPr/>
          </a:p>
          <a:p>
            <a:pPr indent="-317500" lvl="0" marL="457200" rtl="0" algn="just">
              <a:lnSpc>
                <a:spcPct val="115000"/>
              </a:lnSpc>
              <a:spcBef>
                <a:spcPts val="0"/>
              </a:spcBef>
              <a:spcAft>
                <a:spcPts val="0"/>
              </a:spcAft>
              <a:buSzPts val="1400"/>
              <a:buChar char="-"/>
            </a:pPr>
            <a:r>
              <a:rPr lang="el"/>
              <a:t>No size restrictions though as it can be arbitrary small or large</a:t>
            </a:r>
            <a:endParaRPr/>
          </a:p>
        </p:txBody>
      </p:sp>
      <p:pic>
        <p:nvPicPr>
          <p:cNvPr id="323" name="Google Shape;323;p45"/>
          <p:cNvPicPr preferRelativeResize="0"/>
          <p:nvPr/>
        </p:nvPicPr>
        <p:blipFill>
          <a:blip r:embed="rId3">
            <a:alphaModFix/>
          </a:blip>
          <a:stretch>
            <a:fillRect/>
          </a:stretch>
        </p:blipFill>
        <p:spPr>
          <a:xfrm>
            <a:off x="473250" y="2627048"/>
            <a:ext cx="3487149" cy="1863200"/>
          </a:xfrm>
          <a:prstGeom prst="rect">
            <a:avLst/>
          </a:prstGeom>
          <a:noFill/>
          <a:ln>
            <a:noFill/>
          </a:ln>
          <a:effectLst>
            <a:outerShdw blurRad="114300" rotWithShape="0" algn="bl" dir="5400000" dist="114300">
              <a:srgbClr val="000000">
                <a:alpha val="50000"/>
              </a:srgbClr>
            </a:outerShdw>
          </a:effectLst>
        </p:spPr>
      </p:pic>
      <p:sp>
        <p:nvSpPr>
          <p:cNvPr id="324" name="Google Shape;324;p45"/>
          <p:cNvSpPr txBox="1"/>
          <p:nvPr/>
        </p:nvSpPr>
        <p:spPr>
          <a:xfrm>
            <a:off x="4060650" y="2673600"/>
            <a:ext cx="4782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200">
                <a:latin typeface="Courier New"/>
                <a:ea typeface="Courier New"/>
                <a:cs typeface="Courier New"/>
                <a:sym typeface="Courier New"/>
              </a:rPr>
              <a:t>&lt;activity android:name=".MainActivity"</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android:supportsPictureInPicture="true"</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android:theme="@style/Theme.AppCompat"&gt;</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&lt;layout android:defaultHeight="1dp"</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android:defaultWidth="1dp"</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android:gravity="top|end"</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android:minHeight="1dp"</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android:minWidth="1dp" /&gt;</a:t>
            </a:r>
            <a:endParaRPr sz="1200">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328" name="Shape 328"/>
        <p:cNvGrpSpPr/>
        <p:nvPr/>
      </p:nvGrpSpPr>
      <p:grpSpPr>
        <a:xfrm>
          <a:off x="0" y="0"/>
          <a:ext cx="0" cy="0"/>
          <a:chOff x="0" y="0"/>
          <a:chExt cx="0" cy="0"/>
        </a:xfrm>
      </p:grpSpPr>
      <p:sp>
        <p:nvSpPr>
          <p:cNvPr id="329" name="Google Shape;329;p46"/>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Common Malpractices</a:t>
            </a:r>
            <a:endParaRPr b="1" sz="2100">
              <a:solidFill>
                <a:schemeClr val="dk1"/>
              </a:solidFill>
              <a:latin typeface="Impact"/>
              <a:ea typeface="Impact"/>
              <a:cs typeface="Impact"/>
              <a:sym typeface="Impact"/>
            </a:endParaRPr>
          </a:p>
        </p:txBody>
      </p:sp>
      <p:sp>
        <p:nvSpPr>
          <p:cNvPr id="330" name="Google Shape;330;p46"/>
          <p:cNvSpPr txBox="1"/>
          <p:nvPr/>
        </p:nvSpPr>
        <p:spPr>
          <a:xfrm>
            <a:off x="839975" y="1016250"/>
            <a:ext cx="3380700" cy="240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Webviews</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Floating Windows</a:t>
            </a:r>
            <a:endParaRPr b="1" sz="1700">
              <a:solidFill>
                <a:srgbClr val="999999"/>
              </a:solidFill>
            </a:endParaRPr>
          </a:p>
          <a:p>
            <a:pPr indent="-336550" lvl="0" marL="457200" rtl="0" algn="l">
              <a:lnSpc>
                <a:spcPct val="150000"/>
              </a:lnSpc>
              <a:spcBef>
                <a:spcPts val="0"/>
              </a:spcBef>
              <a:spcAft>
                <a:spcPts val="0"/>
              </a:spcAft>
              <a:buClr>
                <a:schemeClr val="dk1"/>
              </a:buClr>
              <a:buSzPts val="1700"/>
              <a:buChar char="➢"/>
            </a:pPr>
            <a:r>
              <a:rPr b="1" lang="el" sz="1700">
                <a:solidFill>
                  <a:schemeClr val="dk1"/>
                </a:solidFill>
              </a:rPr>
              <a:t>Accessibility Service</a:t>
            </a:r>
            <a:endParaRPr b="1" sz="1700">
              <a:solidFill>
                <a:schemeClr val="dk1"/>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Administration API</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Reflection</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Dynamic Code Loading</a:t>
            </a:r>
            <a:endParaRPr b="1" sz="1700">
              <a:solidFill>
                <a:srgbClr val="999999"/>
              </a:solidFill>
            </a:endParaRPr>
          </a:p>
        </p:txBody>
      </p:sp>
      <p:pic>
        <p:nvPicPr>
          <p:cNvPr id="331" name="Google Shape;331;p46"/>
          <p:cNvPicPr preferRelativeResize="0"/>
          <p:nvPr/>
        </p:nvPicPr>
        <p:blipFill>
          <a:blip r:embed="rId3">
            <a:alphaModFix/>
          </a:blip>
          <a:stretch>
            <a:fillRect/>
          </a:stretch>
        </p:blipFill>
        <p:spPr>
          <a:xfrm>
            <a:off x="5347825" y="715300"/>
            <a:ext cx="2538250" cy="3206200"/>
          </a:xfrm>
          <a:prstGeom prst="rect">
            <a:avLst/>
          </a:prstGeom>
          <a:noFill/>
          <a:ln>
            <a:noFill/>
          </a:ln>
          <a:effectLst>
            <a:outerShdw blurRad="385763" rotWithShape="0" algn="bl" dir="5400000" dist="952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335" name="Shape 335"/>
        <p:cNvGrpSpPr/>
        <p:nvPr/>
      </p:nvGrpSpPr>
      <p:grpSpPr>
        <a:xfrm>
          <a:off x="0" y="0"/>
          <a:ext cx="0" cy="0"/>
          <a:chOff x="0" y="0"/>
          <a:chExt cx="0" cy="0"/>
        </a:xfrm>
      </p:grpSpPr>
      <p:sp>
        <p:nvSpPr>
          <p:cNvPr id="336" name="Google Shape;336;p47"/>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a:t>
            </a:r>
            <a:endParaRPr b="1" sz="2100">
              <a:solidFill>
                <a:schemeClr val="dk1"/>
              </a:solidFill>
              <a:latin typeface="Impact"/>
              <a:ea typeface="Impact"/>
              <a:cs typeface="Impact"/>
              <a:sym typeface="Impact"/>
            </a:endParaRPr>
          </a:p>
        </p:txBody>
      </p:sp>
      <p:sp>
        <p:nvSpPr>
          <p:cNvPr id="337" name="Google Shape;337;p47"/>
          <p:cNvSpPr txBox="1"/>
          <p:nvPr/>
        </p:nvSpPr>
        <p:spPr>
          <a:xfrm>
            <a:off x="350900" y="803150"/>
            <a:ext cx="822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The accessibility service provides user interface enhancements to assist users with disabilities, or who may temporarily be unable to fully interact with a device. For example, users who are driving, taking care of a young child might need additional or alternative interface feedback.</a:t>
            </a:r>
            <a:endParaRPr/>
          </a:p>
        </p:txBody>
      </p:sp>
      <p:pic>
        <p:nvPicPr>
          <p:cNvPr id="338" name="Google Shape;338;p47"/>
          <p:cNvPicPr preferRelativeResize="0"/>
          <p:nvPr/>
        </p:nvPicPr>
        <p:blipFill>
          <a:blip r:embed="rId3">
            <a:alphaModFix/>
          </a:blip>
          <a:stretch>
            <a:fillRect/>
          </a:stretch>
        </p:blipFill>
        <p:spPr>
          <a:xfrm>
            <a:off x="433125" y="1726700"/>
            <a:ext cx="7838576" cy="610300"/>
          </a:xfrm>
          <a:prstGeom prst="rect">
            <a:avLst/>
          </a:prstGeom>
          <a:noFill/>
          <a:ln>
            <a:noFill/>
          </a:ln>
          <a:effectLst>
            <a:outerShdw blurRad="57150" rotWithShape="0" algn="bl" dir="5400000" dist="95250">
              <a:srgbClr val="000000">
                <a:alpha val="50000"/>
              </a:srgbClr>
            </a:outerShdw>
          </a:effectLst>
        </p:spPr>
      </p:pic>
      <p:pic>
        <p:nvPicPr>
          <p:cNvPr id="339" name="Google Shape;339;p47"/>
          <p:cNvPicPr preferRelativeResize="0"/>
          <p:nvPr/>
        </p:nvPicPr>
        <p:blipFill>
          <a:blip r:embed="rId4">
            <a:alphaModFix/>
          </a:blip>
          <a:stretch>
            <a:fillRect/>
          </a:stretch>
        </p:blipFill>
        <p:spPr>
          <a:xfrm>
            <a:off x="6374950" y="2624312"/>
            <a:ext cx="1668600" cy="1460025"/>
          </a:xfrm>
          <a:prstGeom prst="rect">
            <a:avLst/>
          </a:prstGeom>
          <a:noFill/>
          <a:ln>
            <a:noFill/>
          </a:ln>
          <a:effectLst>
            <a:outerShdw blurRad="57150" rotWithShape="0" algn="bl" dir="5400000" dist="19050">
              <a:srgbClr val="000000">
                <a:alpha val="50000"/>
              </a:srgbClr>
            </a:outerShdw>
          </a:effectLst>
        </p:spPr>
      </p:pic>
      <p:sp>
        <p:nvSpPr>
          <p:cNvPr id="340" name="Google Shape;340;p47"/>
          <p:cNvSpPr txBox="1"/>
          <p:nvPr/>
        </p:nvSpPr>
        <p:spPr>
          <a:xfrm>
            <a:off x="7950225" y="2722713"/>
            <a:ext cx="902100" cy="4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l" sz="1800"/>
              <a:t>? ?</a:t>
            </a:r>
            <a:endParaRPr b="1" sz="1800"/>
          </a:p>
        </p:txBody>
      </p:sp>
      <p:sp>
        <p:nvSpPr>
          <p:cNvPr id="341" name="Google Shape;341;p47"/>
          <p:cNvSpPr txBox="1"/>
          <p:nvPr/>
        </p:nvSpPr>
        <p:spPr>
          <a:xfrm>
            <a:off x="461250" y="2723275"/>
            <a:ext cx="4923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A powerful set of API calls, used by many popular apps including Google Assistant, Google maps, password managers, app lockers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l"/>
              <a:t>but also from ….</a:t>
            </a:r>
            <a:endParaRPr/>
          </a:p>
          <a:p>
            <a:pPr indent="0" lvl="0" marL="0" rtl="0" algn="l">
              <a:spcBef>
                <a:spcPts val="0"/>
              </a:spcBef>
              <a:spcAft>
                <a:spcPts val="0"/>
              </a:spcAft>
              <a:buNone/>
            </a:pPr>
            <a:r>
              <a:t/>
            </a:r>
            <a:endParaRPr/>
          </a:p>
          <a:p>
            <a:pPr indent="0" lvl="0" marL="0" rtl="0" algn="l">
              <a:spcBef>
                <a:spcPts val="0"/>
              </a:spcBef>
              <a:spcAft>
                <a:spcPts val="0"/>
              </a:spcAft>
              <a:buNone/>
            </a:pPr>
            <a:r>
              <a:rPr lang="el"/>
              <a:t>Trojans, backdoors, bots, phishing apps e.t.c. </a:t>
            </a:r>
            <a:endParaRPr/>
          </a:p>
        </p:txBody>
      </p:sp>
      <p:sp>
        <p:nvSpPr>
          <p:cNvPr id="342" name="Google Shape;342;p47"/>
          <p:cNvSpPr/>
          <p:nvPr/>
        </p:nvSpPr>
        <p:spPr>
          <a:xfrm>
            <a:off x="5093375" y="2817400"/>
            <a:ext cx="291000" cy="411000"/>
          </a:xfrm>
          <a:prstGeom prst="upArrow">
            <a:avLst>
              <a:gd fmla="val 50000" name="adj1"/>
              <a:gd fmla="val 50000" name="adj2"/>
            </a:avLst>
          </a:prstGeom>
          <a:solidFill>
            <a:srgbClr val="F3F3F3"/>
          </a:solidFill>
          <a:ln>
            <a:noFill/>
          </a:ln>
          <a:effectLst>
            <a:outerShdw blurRad="71438" rotWithShape="0" algn="bl" dir="4080000" dist="76200">
              <a:srgbClr val="000000">
                <a:alpha val="55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3" name="Google Shape;343;p47"/>
          <p:cNvSpPr/>
          <p:nvPr/>
        </p:nvSpPr>
        <p:spPr>
          <a:xfrm>
            <a:off x="5093375" y="4005475"/>
            <a:ext cx="291000" cy="411000"/>
          </a:xfrm>
          <a:prstGeom prst="downArrow">
            <a:avLst>
              <a:gd fmla="val 50000" name="adj1"/>
              <a:gd fmla="val 50000" name="adj2"/>
            </a:avLst>
          </a:prstGeom>
          <a:solidFill>
            <a:schemeClr val="dk1"/>
          </a:solidFill>
          <a:ln>
            <a:noFill/>
          </a:ln>
          <a:effectLst>
            <a:outerShdw blurRad="71438" rotWithShape="0" algn="bl" dir="4080000" dist="76200">
              <a:srgbClr val="000000">
                <a:alpha val="55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347" name="Shape 347"/>
        <p:cNvGrpSpPr/>
        <p:nvPr/>
      </p:nvGrpSpPr>
      <p:grpSpPr>
        <a:xfrm>
          <a:off x="0" y="0"/>
          <a:ext cx="0" cy="0"/>
          <a:chOff x="0" y="0"/>
          <a:chExt cx="0" cy="0"/>
        </a:xfrm>
      </p:grpSpPr>
      <p:sp>
        <p:nvSpPr>
          <p:cNvPr id="348" name="Google Shape;348;p48"/>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from a security perspective</a:t>
            </a:r>
            <a:endParaRPr b="1" sz="2100">
              <a:solidFill>
                <a:schemeClr val="dk1"/>
              </a:solidFill>
              <a:latin typeface="Impact"/>
              <a:ea typeface="Impact"/>
              <a:cs typeface="Impact"/>
              <a:sym typeface="Impact"/>
            </a:endParaRPr>
          </a:p>
        </p:txBody>
      </p:sp>
      <p:sp>
        <p:nvSpPr>
          <p:cNvPr id="349" name="Google Shape;349;p48"/>
          <p:cNvSpPr txBox="1"/>
          <p:nvPr/>
        </p:nvSpPr>
        <p:spPr>
          <a:xfrm>
            <a:off x="310800" y="982575"/>
            <a:ext cx="8021100" cy="340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a:t>An application for which the accessibility service has been granted can run in the background and…</a:t>
            </a:r>
            <a:endParaRPr/>
          </a:p>
          <a:p>
            <a:pPr indent="0" lvl="0" marL="0" rtl="0" algn="l">
              <a:lnSpc>
                <a:spcPct val="115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l"/>
              <a:t>Read the UI of any other application </a:t>
            </a:r>
            <a:endParaRPr/>
          </a:p>
          <a:p>
            <a:pPr indent="-317500" lvl="0" marL="457200" rtl="0" algn="l">
              <a:lnSpc>
                <a:spcPct val="150000"/>
              </a:lnSpc>
              <a:spcBef>
                <a:spcPts val="0"/>
              </a:spcBef>
              <a:spcAft>
                <a:spcPts val="0"/>
              </a:spcAft>
              <a:buSzPts val="1400"/>
              <a:buChar char="●"/>
            </a:pPr>
            <a:r>
              <a:rPr lang="el"/>
              <a:t>Parse the entire Android UI to check which layouts are in the screen </a:t>
            </a:r>
            <a:endParaRPr/>
          </a:p>
          <a:p>
            <a:pPr indent="-317500" lvl="0" marL="457200" rtl="0" algn="l">
              <a:lnSpc>
                <a:spcPct val="150000"/>
              </a:lnSpc>
              <a:spcBef>
                <a:spcPts val="0"/>
              </a:spcBef>
              <a:spcAft>
                <a:spcPts val="0"/>
              </a:spcAft>
              <a:buSzPts val="1400"/>
              <a:buChar char="●"/>
            </a:pPr>
            <a:r>
              <a:rPr lang="el"/>
              <a:t>Check whether the screen has changed or the screen content has changed</a:t>
            </a:r>
            <a:endParaRPr/>
          </a:p>
          <a:p>
            <a:pPr indent="-317500" lvl="0" marL="457200" rtl="0" algn="l">
              <a:lnSpc>
                <a:spcPct val="150000"/>
              </a:lnSpc>
              <a:spcBef>
                <a:spcPts val="0"/>
              </a:spcBef>
              <a:spcAft>
                <a:spcPts val="0"/>
              </a:spcAft>
              <a:buSzPts val="1400"/>
              <a:buChar char="●"/>
            </a:pPr>
            <a:r>
              <a:rPr lang="el"/>
              <a:t>Read notifications coming from/for any application</a:t>
            </a:r>
            <a:endParaRPr/>
          </a:p>
          <a:p>
            <a:pPr indent="-317500" lvl="0" marL="457200" rtl="0" algn="l">
              <a:lnSpc>
                <a:spcPct val="150000"/>
              </a:lnSpc>
              <a:spcBef>
                <a:spcPts val="0"/>
              </a:spcBef>
              <a:spcAft>
                <a:spcPts val="0"/>
              </a:spcAft>
              <a:buSzPts val="1400"/>
              <a:buChar char="●"/>
            </a:pPr>
            <a:r>
              <a:rPr lang="el"/>
              <a:t>Perform Clicks / Swipes </a:t>
            </a:r>
            <a:endParaRPr/>
          </a:p>
          <a:p>
            <a:pPr indent="-317500" lvl="0" marL="457200" rtl="0" algn="l">
              <a:lnSpc>
                <a:spcPct val="150000"/>
              </a:lnSpc>
              <a:spcBef>
                <a:spcPts val="0"/>
              </a:spcBef>
              <a:spcAft>
                <a:spcPts val="0"/>
              </a:spcAft>
              <a:buSzPts val="1400"/>
              <a:buChar char="●"/>
            </a:pPr>
            <a:r>
              <a:rPr lang="el"/>
              <a:t>Set text to textviews </a:t>
            </a:r>
            <a:endParaRPr/>
          </a:p>
          <a:p>
            <a:pPr indent="0" lvl="0" marL="0" rtl="0" algn="l">
              <a:lnSpc>
                <a:spcPct val="150000"/>
              </a:lnSpc>
              <a:spcBef>
                <a:spcPts val="0"/>
              </a:spcBef>
              <a:spcAft>
                <a:spcPts val="0"/>
              </a:spcAft>
              <a:buNone/>
            </a:pPr>
            <a:r>
              <a:t/>
            </a:r>
            <a:endParaRPr/>
          </a:p>
          <a:p>
            <a:pPr indent="0" lvl="0" marL="0" rtl="0" algn="l">
              <a:spcBef>
                <a:spcPts val="0"/>
              </a:spcBef>
              <a:spcAft>
                <a:spcPts val="0"/>
              </a:spcAft>
              <a:buNone/>
            </a:pPr>
            <a:r>
              <a:rPr lang="el"/>
              <a:t>… Pretty much, it can act in behalf of the user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353" name="Shape 353"/>
        <p:cNvGrpSpPr/>
        <p:nvPr/>
      </p:nvGrpSpPr>
      <p:grpSpPr>
        <a:xfrm>
          <a:off x="0" y="0"/>
          <a:ext cx="0" cy="0"/>
          <a:chOff x="0" y="0"/>
          <a:chExt cx="0" cy="0"/>
        </a:xfrm>
      </p:grpSpPr>
      <p:sp>
        <p:nvSpPr>
          <p:cNvPr id="354" name="Google Shape;354;p49"/>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 How to enable (Android 10)</a:t>
            </a:r>
            <a:endParaRPr b="1" sz="2100">
              <a:solidFill>
                <a:schemeClr val="dk1"/>
              </a:solidFill>
              <a:latin typeface="Impact"/>
              <a:ea typeface="Impact"/>
              <a:cs typeface="Impact"/>
              <a:sym typeface="Impact"/>
            </a:endParaRPr>
          </a:p>
        </p:txBody>
      </p:sp>
      <p:pic>
        <p:nvPicPr>
          <p:cNvPr id="355" name="Google Shape;355;p49"/>
          <p:cNvPicPr preferRelativeResize="0"/>
          <p:nvPr/>
        </p:nvPicPr>
        <p:blipFill>
          <a:blip r:embed="rId3">
            <a:alphaModFix/>
          </a:blip>
          <a:stretch>
            <a:fillRect/>
          </a:stretch>
        </p:blipFill>
        <p:spPr>
          <a:xfrm>
            <a:off x="189200" y="687900"/>
            <a:ext cx="1977400" cy="1787250"/>
          </a:xfrm>
          <a:prstGeom prst="rect">
            <a:avLst/>
          </a:prstGeom>
          <a:noFill/>
          <a:ln>
            <a:noFill/>
          </a:ln>
          <a:effectLst>
            <a:outerShdw blurRad="57150" rotWithShape="0" algn="bl" dir="5400000" dist="95250">
              <a:srgbClr val="000000">
                <a:alpha val="50000"/>
              </a:srgbClr>
            </a:outerShdw>
          </a:effectLst>
        </p:spPr>
      </p:pic>
      <p:pic>
        <p:nvPicPr>
          <p:cNvPr id="356" name="Google Shape;356;p49"/>
          <p:cNvPicPr preferRelativeResize="0"/>
          <p:nvPr/>
        </p:nvPicPr>
        <p:blipFill>
          <a:blip r:embed="rId4">
            <a:alphaModFix/>
          </a:blip>
          <a:stretch>
            <a:fillRect/>
          </a:stretch>
        </p:blipFill>
        <p:spPr>
          <a:xfrm>
            <a:off x="189200" y="2831775"/>
            <a:ext cx="1977400" cy="1877345"/>
          </a:xfrm>
          <a:prstGeom prst="rect">
            <a:avLst/>
          </a:prstGeom>
          <a:noFill/>
          <a:ln>
            <a:noFill/>
          </a:ln>
          <a:effectLst>
            <a:outerShdw blurRad="57150" rotWithShape="0" algn="bl" dir="5400000" dist="95250">
              <a:srgbClr val="000000">
                <a:alpha val="50000"/>
              </a:srgbClr>
            </a:outerShdw>
          </a:effectLst>
        </p:spPr>
      </p:pic>
      <p:pic>
        <p:nvPicPr>
          <p:cNvPr id="357" name="Google Shape;357;p49"/>
          <p:cNvPicPr preferRelativeResize="0"/>
          <p:nvPr/>
        </p:nvPicPr>
        <p:blipFill>
          <a:blip r:embed="rId5">
            <a:alphaModFix/>
          </a:blip>
          <a:stretch>
            <a:fillRect/>
          </a:stretch>
        </p:blipFill>
        <p:spPr>
          <a:xfrm>
            <a:off x="3373476" y="687900"/>
            <a:ext cx="2240819" cy="1787249"/>
          </a:xfrm>
          <a:prstGeom prst="rect">
            <a:avLst/>
          </a:prstGeom>
          <a:noFill/>
          <a:ln>
            <a:noFill/>
          </a:ln>
          <a:effectLst>
            <a:outerShdw blurRad="57150" rotWithShape="0" algn="bl" dir="5400000" dist="95250">
              <a:srgbClr val="000000">
                <a:alpha val="50000"/>
              </a:srgbClr>
            </a:outerShdw>
          </a:effectLst>
        </p:spPr>
      </p:pic>
      <p:cxnSp>
        <p:nvCxnSpPr>
          <p:cNvPr id="358" name="Google Shape;358;p49"/>
          <p:cNvCxnSpPr/>
          <p:nvPr/>
        </p:nvCxnSpPr>
        <p:spPr>
          <a:xfrm rot="10800000">
            <a:off x="1085925" y="1371500"/>
            <a:ext cx="515100" cy="8700"/>
          </a:xfrm>
          <a:prstGeom prst="straightConnector1">
            <a:avLst/>
          </a:prstGeom>
          <a:noFill/>
          <a:ln cap="flat" cmpd="sng" w="19050">
            <a:solidFill>
              <a:srgbClr val="980000"/>
            </a:solidFill>
            <a:prstDash val="solid"/>
            <a:round/>
            <a:headEnd len="med" w="med" type="none"/>
            <a:tailEnd len="med" w="med" type="triangle"/>
          </a:ln>
        </p:spPr>
      </p:cxnSp>
      <p:cxnSp>
        <p:nvCxnSpPr>
          <p:cNvPr id="359" name="Google Shape;359;p49"/>
          <p:cNvCxnSpPr/>
          <p:nvPr/>
        </p:nvCxnSpPr>
        <p:spPr>
          <a:xfrm flipH="1">
            <a:off x="1173825" y="4089550"/>
            <a:ext cx="510000" cy="5400"/>
          </a:xfrm>
          <a:prstGeom prst="straightConnector1">
            <a:avLst/>
          </a:prstGeom>
          <a:noFill/>
          <a:ln cap="flat" cmpd="sng" w="19050">
            <a:solidFill>
              <a:srgbClr val="980000"/>
            </a:solidFill>
            <a:prstDash val="solid"/>
            <a:round/>
            <a:headEnd len="med" w="med" type="none"/>
            <a:tailEnd len="med" w="med" type="triangle"/>
          </a:ln>
        </p:spPr>
      </p:cxnSp>
      <p:cxnSp>
        <p:nvCxnSpPr>
          <p:cNvPr id="360" name="Google Shape;360;p49"/>
          <p:cNvCxnSpPr/>
          <p:nvPr/>
        </p:nvCxnSpPr>
        <p:spPr>
          <a:xfrm flipH="1" rot="10800000">
            <a:off x="4793825" y="1200950"/>
            <a:ext cx="423300" cy="349800"/>
          </a:xfrm>
          <a:prstGeom prst="straightConnector1">
            <a:avLst/>
          </a:prstGeom>
          <a:noFill/>
          <a:ln cap="flat" cmpd="sng" w="19050">
            <a:solidFill>
              <a:srgbClr val="980000"/>
            </a:solidFill>
            <a:prstDash val="solid"/>
            <a:round/>
            <a:headEnd len="med" w="med" type="none"/>
            <a:tailEnd len="med" w="med" type="triangle"/>
          </a:ln>
        </p:spPr>
      </p:cxnSp>
      <p:sp>
        <p:nvSpPr>
          <p:cNvPr id="361" name="Google Shape;361;p49"/>
          <p:cNvSpPr txBox="1"/>
          <p:nvPr/>
        </p:nvSpPr>
        <p:spPr>
          <a:xfrm>
            <a:off x="3373475" y="2716050"/>
            <a:ext cx="37392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l">
                <a:solidFill>
                  <a:schemeClr val="dk1"/>
                </a:solidFill>
              </a:rPr>
              <a:t>Settings → Accessibility → </a:t>
            </a:r>
            <a:endParaRPr b="1">
              <a:solidFill>
                <a:schemeClr val="dk1"/>
              </a:solidFill>
            </a:endParaRPr>
          </a:p>
          <a:p>
            <a:pPr indent="0" lvl="0" marL="0" rtl="0" algn="l">
              <a:lnSpc>
                <a:spcPct val="150000"/>
              </a:lnSpc>
              <a:spcBef>
                <a:spcPts val="0"/>
              </a:spcBef>
              <a:spcAft>
                <a:spcPts val="0"/>
              </a:spcAft>
              <a:buNone/>
            </a:pPr>
            <a:r>
              <a:rPr b="1" lang="el">
                <a:solidFill>
                  <a:schemeClr val="dk1"/>
                </a:solidFill>
              </a:rPr>
              <a:t>Click on the app → </a:t>
            </a:r>
            <a:endParaRPr b="1">
              <a:solidFill>
                <a:schemeClr val="dk1"/>
              </a:solidFill>
            </a:endParaRPr>
          </a:p>
          <a:p>
            <a:pPr indent="0" lvl="0" marL="0" rtl="0" algn="l">
              <a:lnSpc>
                <a:spcPct val="150000"/>
              </a:lnSpc>
              <a:spcBef>
                <a:spcPts val="0"/>
              </a:spcBef>
              <a:spcAft>
                <a:spcPts val="0"/>
              </a:spcAft>
              <a:buNone/>
            </a:pPr>
            <a:r>
              <a:rPr b="1" lang="el">
                <a:solidFill>
                  <a:schemeClr val="dk1"/>
                </a:solidFill>
              </a:rPr>
              <a:t>Use Service→ Allow</a:t>
            </a:r>
            <a:endParaRPr b="1"/>
          </a:p>
        </p:txBody>
      </p:sp>
      <p:pic>
        <p:nvPicPr>
          <p:cNvPr id="362" name="Google Shape;362;p49"/>
          <p:cNvPicPr preferRelativeResize="0"/>
          <p:nvPr/>
        </p:nvPicPr>
        <p:blipFill>
          <a:blip r:embed="rId6">
            <a:alphaModFix/>
          </a:blip>
          <a:stretch>
            <a:fillRect/>
          </a:stretch>
        </p:blipFill>
        <p:spPr>
          <a:xfrm>
            <a:off x="6462025" y="687900"/>
            <a:ext cx="2122750" cy="3054825"/>
          </a:xfrm>
          <a:prstGeom prst="rect">
            <a:avLst/>
          </a:prstGeom>
          <a:noFill/>
          <a:ln>
            <a:noFill/>
          </a:ln>
          <a:effectLst>
            <a:outerShdw blurRad="57150" rotWithShape="0" algn="bl" dir="5400000" dist="952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366" name="Shape 366"/>
        <p:cNvGrpSpPr/>
        <p:nvPr/>
      </p:nvGrpSpPr>
      <p:grpSpPr>
        <a:xfrm>
          <a:off x="0" y="0"/>
          <a:ext cx="0" cy="0"/>
          <a:chOff x="0" y="0"/>
          <a:chExt cx="0" cy="0"/>
        </a:xfrm>
      </p:grpSpPr>
      <p:sp>
        <p:nvSpPr>
          <p:cNvPr id="367" name="Google Shape;367;p50"/>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 Implementation</a:t>
            </a:r>
            <a:endParaRPr b="1" sz="2100">
              <a:solidFill>
                <a:schemeClr val="dk1"/>
              </a:solidFill>
              <a:latin typeface="Impact"/>
              <a:ea typeface="Impact"/>
              <a:cs typeface="Impact"/>
              <a:sym typeface="Impact"/>
            </a:endParaRPr>
          </a:p>
        </p:txBody>
      </p:sp>
      <p:pic>
        <p:nvPicPr>
          <p:cNvPr id="368" name="Google Shape;368;p50"/>
          <p:cNvPicPr preferRelativeResize="0"/>
          <p:nvPr/>
        </p:nvPicPr>
        <p:blipFill>
          <a:blip r:embed="rId3">
            <a:alphaModFix/>
          </a:blip>
          <a:stretch>
            <a:fillRect/>
          </a:stretch>
        </p:blipFill>
        <p:spPr>
          <a:xfrm>
            <a:off x="124800" y="973125"/>
            <a:ext cx="6812950" cy="719525"/>
          </a:xfrm>
          <a:prstGeom prst="rect">
            <a:avLst/>
          </a:prstGeom>
          <a:noFill/>
          <a:ln>
            <a:noFill/>
          </a:ln>
          <a:effectLst>
            <a:outerShdw blurRad="57150" rotWithShape="0" algn="bl" dir="5400000" dist="95250">
              <a:srgbClr val="000000">
                <a:alpha val="50000"/>
              </a:srgbClr>
            </a:outerShdw>
          </a:effectLst>
        </p:spPr>
      </p:pic>
      <p:cxnSp>
        <p:nvCxnSpPr>
          <p:cNvPr id="369" name="Google Shape;369;p50"/>
          <p:cNvCxnSpPr>
            <a:stCxn id="370" idx="1"/>
          </p:cNvCxnSpPr>
          <p:nvPr/>
        </p:nvCxnSpPr>
        <p:spPr>
          <a:xfrm rot="10800000">
            <a:off x="4628175" y="1242150"/>
            <a:ext cx="2585400" cy="54600"/>
          </a:xfrm>
          <a:prstGeom prst="straightConnector1">
            <a:avLst/>
          </a:prstGeom>
          <a:noFill/>
          <a:ln cap="flat" cmpd="sng" w="19050">
            <a:solidFill>
              <a:schemeClr val="dk2"/>
            </a:solidFill>
            <a:prstDash val="solid"/>
            <a:round/>
            <a:headEnd len="med" w="med" type="oval"/>
            <a:tailEnd len="med" w="med" type="triangle"/>
          </a:ln>
        </p:spPr>
      </p:cxnSp>
      <p:cxnSp>
        <p:nvCxnSpPr>
          <p:cNvPr id="371" name="Google Shape;371;p50"/>
          <p:cNvCxnSpPr/>
          <p:nvPr/>
        </p:nvCxnSpPr>
        <p:spPr>
          <a:xfrm flipH="1">
            <a:off x="3008900" y="699300"/>
            <a:ext cx="690000" cy="248400"/>
          </a:xfrm>
          <a:prstGeom prst="straightConnector1">
            <a:avLst/>
          </a:prstGeom>
          <a:noFill/>
          <a:ln cap="flat" cmpd="sng" w="19050">
            <a:solidFill>
              <a:schemeClr val="dk2"/>
            </a:solidFill>
            <a:prstDash val="solid"/>
            <a:round/>
            <a:headEnd len="med" w="med" type="oval"/>
            <a:tailEnd len="med" w="med" type="triangle"/>
          </a:ln>
        </p:spPr>
      </p:cxnSp>
      <p:sp>
        <p:nvSpPr>
          <p:cNvPr id="372" name="Google Shape;372;p50"/>
          <p:cNvSpPr txBox="1"/>
          <p:nvPr/>
        </p:nvSpPr>
        <p:spPr>
          <a:xfrm>
            <a:off x="3698900" y="461875"/>
            <a:ext cx="19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solidFill>
                  <a:schemeClr val="dk1"/>
                </a:solidFill>
              </a:rPr>
              <a:t>Implementation Class</a:t>
            </a:r>
            <a:endParaRPr>
              <a:solidFill>
                <a:schemeClr val="dk1"/>
              </a:solidFill>
            </a:endParaRPr>
          </a:p>
        </p:txBody>
      </p:sp>
      <p:cxnSp>
        <p:nvCxnSpPr>
          <p:cNvPr id="373" name="Google Shape;373;p50"/>
          <p:cNvCxnSpPr/>
          <p:nvPr/>
        </p:nvCxnSpPr>
        <p:spPr>
          <a:xfrm flipH="1">
            <a:off x="6633875" y="783000"/>
            <a:ext cx="524700" cy="202500"/>
          </a:xfrm>
          <a:prstGeom prst="straightConnector1">
            <a:avLst/>
          </a:prstGeom>
          <a:noFill/>
          <a:ln cap="flat" cmpd="sng" w="19050">
            <a:solidFill>
              <a:schemeClr val="dk2"/>
            </a:solidFill>
            <a:prstDash val="solid"/>
            <a:round/>
            <a:headEnd len="med" w="med" type="oval"/>
            <a:tailEnd len="med" w="med" type="triangle"/>
          </a:ln>
        </p:spPr>
      </p:cxnSp>
      <p:cxnSp>
        <p:nvCxnSpPr>
          <p:cNvPr id="374" name="Google Shape;374;p50"/>
          <p:cNvCxnSpPr>
            <a:stCxn id="375" idx="0"/>
          </p:cNvCxnSpPr>
          <p:nvPr/>
        </p:nvCxnSpPr>
        <p:spPr>
          <a:xfrm flipH="1" rot="10800000">
            <a:off x="4655750" y="1533000"/>
            <a:ext cx="616800" cy="800400"/>
          </a:xfrm>
          <a:prstGeom prst="straightConnector1">
            <a:avLst/>
          </a:prstGeom>
          <a:noFill/>
          <a:ln cap="flat" cmpd="sng" w="19050">
            <a:solidFill>
              <a:schemeClr val="dk2"/>
            </a:solidFill>
            <a:prstDash val="solid"/>
            <a:round/>
            <a:headEnd len="med" w="med" type="oval"/>
            <a:tailEnd len="med" w="med" type="triangle"/>
          </a:ln>
        </p:spPr>
      </p:cxnSp>
      <p:sp>
        <p:nvSpPr>
          <p:cNvPr id="370" name="Google Shape;370;p50"/>
          <p:cNvSpPr txBox="1"/>
          <p:nvPr/>
        </p:nvSpPr>
        <p:spPr>
          <a:xfrm>
            <a:off x="7213575" y="1096650"/>
            <a:ext cx="13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solidFill>
                  <a:schemeClr val="dk1"/>
                </a:solidFill>
              </a:rPr>
              <a:t>Intent filter</a:t>
            </a:r>
            <a:endParaRPr>
              <a:solidFill>
                <a:schemeClr val="dk1"/>
              </a:solidFill>
            </a:endParaRPr>
          </a:p>
        </p:txBody>
      </p:sp>
      <p:sp>
        <p:nvSpPr>
          <p:cNvPr id="376" name="Google Shape;376;p50"/>
          <p:cNvSpPr txBox="1"/>
          <p:nvPr/>
        </p:nvSpPr>
        <p:spPr>
          <a:xfrm>
            <a:off x="7213575" y="547500"/>
            <a:ext cx="12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solidFill>
                  <a:schemeClr val="dk1"/>
                </a:solidFill>
              </a:rPr>
              <a:t>Permission</a:t>
            </a:r>
            <a:endParaRPr>
              <a:solidFill>
                <a:schemeClr val="dk1"/>
              </a:solidFill>
            </a:endParaRPr>
          </a:p>
        </p:txBody>
      </p:sp>
      <p:sp>
        <p:nvSpPr>
          <p:cNvPr id="375" name="Google Shape;375;p50"/>
          <p:cNvSpPr txBox="1"/>
          <p:nvPr/>
        </p:nvSpPr>
        <p:spPr>
          <a:xfrm>
            <a:off x="3926750" y="2333400"/>
            <a:ext cx="145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l">
                <a:solidFill>
                  <a:schemeClr val="dk1"/>
                </a:solidFill>
              </a:rPr>
              <a:t>Configuration</a:t>
            </a:r>
            <a:endParaRPr>
              <a:solidFill>
                <a:schemeClr val="dk1"/>
              </a:solidFill>
            </a:endParaRPr>
          </a:p>
        </p:txBody>
      </p:sp>
      <p:pic>
        <p:nvPicPr>
          <p:cNvPr id="377" name="Google Shape;377;p50"/>
          <p:cNvPicPr preferRelativeResize="0"/>
          <p:nvPr/>
        </p:nvPicPr>
        <p:blipFill>
          <a:blip r:embed="rId4">
            <a:alphaModFix/>
          </a:blip>
          <a:stretch>
            <a:fillRect/>
          </a:stretch>
        </p:blipFill>
        <p:spPr>
          <a:xfrm>
            <a:off x="170825" y="1768875"/>
            <a:ext cx="2036784" cy="3291827"/>
          </a:xfrm>
          <a:prstGeom prst="rect">
            <a:avLst/>
          </a:prstGeom>
          <a:noFill/>
          <a:ln>
            <a:noFill/>
          </a:ln>
          <a:effectLst>
            <a:outerShdw blurRad="57150" rotWithShape="0" algn="bl" dir="5400000" dist="95250">
              <a:srgbClr val="000000">
                <a:alpha val="50000"/>
              </a:srgbClr>
            </a:outerShdw>
          </a:effectLst>
        </p:spPr>
      </p:pic>
      <p:cxnSp>
        <p:nvCxnSpPr>
          <p:cNvPr id="378" name="Google Shape;378;p50"/>
          <p:cNvCxnSpPr>
            <a:stCxn id="375" idx="2"/>
          </p:cNvCxnSpPr>
          <p:nvPr/>
        </p:nvCxnSpPr>
        <p:spPr>
          <a:xfrm flipH="1">
            <a:off x="2134550" y="2733600"/>
            <a:ext cx="2521200" cy="2244300"/>
          </a:xfrm>
          <a:prstGeom prst="straightConnector1">
            <a:avLst/>
          </a:prstGeom>
          <a:noFill/>
          <a:ln cap="flat" cmpd="sng" w="19050">
            <a:solidFill>
              <a:schemeClr val="dk2"/>
            </a:solidFill>
            <a:prstDash val="solid"/>
            <a:round/>
            <a:headEnd len="med" w="med" type="oval"/>
            <a:tailEnd len="med" w="med" type="triangle"/>
          </a:ln>
        </p:spPr>
      </p:cxnSp>
      <p:pic>
        <p:nvPicPr>
          <p:cNvPr id="379" name="Google Shape;379;p50"/>
          <p:cNvPicPr preferRelativeResize="0"/>
          <p:nvPr/>
        </p:nvPicPr>
        <p:blipFill>
          <a:blip r:embed="rId5">
            <a:alphaModFix/>
          </a:blip>
          <a:stretch>
            <a:fillRect/>
          </a:stretch>
        </p:blipFill>
        <p:spPr>
          <a:xfrm>
            <a:off x="4066450" y="3827700"/>
            <a:ext cx="4636949" cy="1102250"/>
          </a:xfrm>
          <a:prstGeom prst="rect">
            <a:avLst/>
          </a:prstGeom>
          <a:noFill/>
          <a:ln>
            <a:noFill/>
          </a:ln>
          <a:effectLst>
            <a:outerShdw blurRad="57150" rotWithShape="0" algn="bl" dir="5400000" dist="95250">
              <a:srgbClr val="000000">
                <a:alpha val="50000"/>
              </a:srgbClr>
            </a:outerShdw>
          </a:effectLst>
        </p:spPr>
      </p:pic>
      <p:cxnSp>
        <p:nvCxnSpPr>
          <p:cNvPr id="380" name="Google Shape;380;p50"/>
          <p:cNvCxnSpPr>
            <a:endCxn id="379" idx="1"/>
          </p:cNvCxnSpPr>
          <p:nvPr/>
        </p:nvCxnSpPr>
        <p:spPr>
          <a:xfrm flipH="1" rot="10800000">
            <a:off x="2134750" y="4378825"/>
            <a:ext cx="1931700" cy="645000"/>
          </a:xfrm>
          <a:prstGeom prst="straightConnector1">
            <a:avLst/>
          </a:prstGeom>
          <a:noFill/>
          <a:ln cap="flat" cmpd="sng" w="19050">
            <a:solidFill>
              <a:schemeClr val="dk2"/>
            </a:solidFill>
            <a:prstDash val="solid"/>
            <a:round/>
            <a:headEnd len="med" w="med" type="oval"/>
            <a:tailEnd len="med" w="med" type="triangle"/>
          </a:ln>
        </p:spPr>
      </p:cxnSp>
      <p:sp>
        <p:nvSpPr>
          <p:cNvPr id="381" name="Google Shape;381;p50"/>
          <p:cNvSpPr txBox="1"/>
          <p:nvPr/>
        </p:nvSpPr>
        <p:spPr>
          <a:xfrm>
            <a:off x="4572000" y="3181200"/>
            <a:ext cx="396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1000" u="sng">
                <a:solidFill>
                  <a:schemeClr val="hlink"/>
                </a:solidFill>
                <a:hlinkClick r:id="rId6"/>
              </a:rPr>
              <a:t>AccessibilityService_accessibilityEventTypes</a:t>
            </a:r>
            <a:r>
              <a:rPr lang="el" sz="1000"/>
              <a:t>: The event types this service would like to receive as specified in AccessibilityEvent. This setting can be changed at runtime by calling</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385" name="Shape 385"/>
        <p:cNvGrpSpPr/>
        <p:nvPr/>
      </p:nvGrpSpPr>
      <p:grpSpPr>
        <a:xfrm>
          <a:off x="0" y="0"/>
          <a:ext cx="0" cy="0"/>
          <a:chOff x="0" y="0"/>
          <a:chExt cx="0" cy="0"/>
        </a:xfrm>
      </p:grpSpPr>
      <p:sp>
        <p:nvSpPr>
          <p:cNvPr id="386" name="Google Shape;386;p51"/>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 Java Code Implementation</a:t>
            </a:r>
            <a:endParaRPr b="1" sz="2100">
              <a:solidFill>
                <a:schemeClr val="dk1"/>
              </a:solidFill>
              <a:latin typeface="Impact"/>
              <a:ea typeface="Impact"/>
              <a:cs typeface="Impact"/>
              <a:sym typeface="Impact"/>
            </a:endParaRPr>
          </a:p>
        </p:txBody>
      </p:sp>
      <p:pic>
        <p:nvPicPr>
          <p:cNvPr id="387" name="Google Shape;387;p51"/>
          <p:cNvPicPr preferRelativeResize="0"/>
          <p:nvPr/>
        </p:nvPicPr>
        <p:blipFill>
          <a:blip r:embed="rId3">
            <a:alphaModFix/>
          </a:blip>
          <a:stretch>
            <a:fillRect/>
          </a:stretch>
        </p:blipFill>
        <p:spPr>
          <a:xfrm>
            <a:off x="235225" y="1828875"/>
            <a:ext cx="4807049" cy="2798576"/>
          </a:xfrm>
          <a:prstGeom prst="rect">
            <a:avLst/>
          </a:prstGeom>
          <a:noFill/>
          <a:ln>
            <a:noFill/>
          </a:ln>
          <a:effectLst>
            <a:outerShdw blurRad="57150" rotWithShape="0" algn="bl" dir="5400000" dist="95250">
              <a:srgbClr val="000000">
                <a:alpha val="50000"/>
              </a:srgbClr>
            </a:outerShdw>
          </a:effectLst>
        </p:spPr>
      </p:pic>
      <p:cxnSp>
        <p:nvCxnSpPr>
          <p:cNvPr id="388" name="Google Shape;388;p51"/>
          <p:cNvCxnSpPr/>
          <p:nvPr/>
        </p:nvCxnSpPr>
        <p:spPr>
          <a:xfrm rot="10800000">
            <a:off x="4462525" y="3229675"/>
            <a:ext cx="1518300" cy="2208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51"/>
          <p:cNvCxnSpPr/>
          <p:nvPr/>
        </p:nvCxnSpPr>
        <p:spPr>
          <a:xfrm flipH="1">
            <a:off x="2373925" y="3533300"/>
            <a:ext cx="3606900" cy="312900"/>
          </a:xfrm>
          <a:prstGeom prst="straightConnector1">
            <a:avLst/>
          </a:prstGeom>
          <a:noFill/>
          <a:ln cap="flat" cmpd="sng" w="9525">
            <a:solidFill>
              <a:schemeClr val="dk2"/>
            </a:solidFill>
            <a:prstDash val="solid"/>
            <a:round/>
            <a:headEnd len="med" w="med" type="none"/>
            <a:tailEnd len="med" w="med" type="triangle"/>
          </a:ln>
        </p:spPr>
      </p:cxnSp>
      <p:sp>
        <p:nvSpPr>
          <p:cNvPr id="390" name="Google Shape;390;p51"/>
          <p:cNvSpPr txBox="1"/>
          <p:nvPr/>
        </p:nvSpPr>
        <p:spPr>
          <a:xfrm>
            <a:off x="5980825" y="3275675"/>
            <a:ext cx="21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Override Required</a:t>
            </a:r>
            <a:endParaRPr/>
          </a:p>
        </p:txBody>
      </p:sp>
      <p:pic>
        <p:nvPicPr>
          <p:cNvPr id="391" name="Google Shape;391;p51"/>
          <p:cNvPicPr preferRelativeResize="0"/>
          <p:nvPr/>
        </p:nvPicPr>
        <p:blipFill>
          <a:blip r:embed="rId4">
            <a:alphaModFix/>
          </a:blip>
          <a:stretch>
            <a:fillRect/>
          </a:stretch>
        </p:blipFill>
        <p:spPr>
          <a:xfrm>
            <a:off x="235225" y="884550"/>
            <a:ext cx="4882625" cy="679675"/>
          </a:xfrm>
          <a:prstGeom prst="rect">
            <a:avLst/>
          </a:prstGeom>
          <a:noFill/>
          <a:ln>
            <a:noFill/>
          </a:ln>
          <a:effectLst>
            <a:outerShdw blurRad="57150" rotWithShape="0" algn="bl" dir="5400000" dist="95250">
              <a:srgbClr val="000000">
                <a:alpha val="50000"/>
              </a:srgbClr>
            </a:outerShdw>
          </a:effectLst>
        </p:spPr>
      </p:pic>
      <p:sp>
        <p:nvSpPr>
          <p:cNvPr id="392" name="Google Shape;392;p51"/>
          <p:cNvSpPr txBox="1"/>
          <p:nvPr/>
        </p:nvSpPr>
        <p:spPr>
          <a:xfrm>
            <a:off x="5894000" y="794263"/>
            <a:ext cx="21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Class name declared in the Manifest</a:t>
            </a:r>
            <a:endParaRPr/>
          </a:p>
        </p:txBody>
      </p:sp>
      <p:cxnSp>
        <p:nvCxnSpPr>
          <p:cNvPr id="393" name="Google Shape;393;p51"/>
          <p:cNvCxnSpPr>
            <a:stCxn id="392" idx="1"/>
          </p:cNvCxnSpPr>
          <p:nvPr/>
        </p:nvCxnSpPr>
        <p:spPr>
          <a:xfrm rot="10800000">
            <a:off x="3634400" y="1094863"/>
            <a:ext cx="2259600" cy="7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78" name="Shape 78"/>
        <p:cNvGrpSpPr/>
        <p:nvPr/>
      </p:nvGrpSpPr>
      <p:grpSpPr>
        <a:xfrm>
          <a:off x="0" y="0"/>
          <a:ext cx="0" cy="0"/>
          <a:chOff x="0" y="0"/>
          <a:chExt cx="0" cy="0"/>
        </a:xfrm>
      </p:grpSpPr>
      <p:sp>
        <p:nvSpPr>
          <p:cNvPr id="79" name="Google Shape;79;p16"/>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Webviews - Basic Usage</a:t>
            </a:r>
            <a:endParaRPr b="1" sz="2100">
              <a:solidFill>
                <a:schemeClr val="dk1"/>
              </a:solidFill>
              <a:latin typeface="Impact"/>
              <a:ea typeface="Impact"/>
              <a:cs typeface="Impact"/>
              <a:sym typeface="Impact"/>
            </a:endParaRPr>
          </a:p>
        </p:txBody>
      </p:sp>
      <p:pic>
        <p:nvPicPr>
          <p:cNvPr id="80" name="Google Shape;80;p16"/>
          <p:cNvPicPr preferRelativeResize="0"/>
          <p:nvPr/>
        </p:nvPicPr>
        <p:blipFill>
          <a:blip r:embed="rId3">
            <a:alphaModFix/>
          </a:blip>
          <a:stretch>
            <a:fillRect/>
          </a:stretch>
        </p:blipFill>
        <p:spPr>
          <a:xfrm>
            <a:off x="245725" y="704925"/>
            <a:ext cx="5385175" cy="934628"/>
          </a:xfrm>
          <a:prstGeom prst="rect">
            <a:avLst/>
          </a:prstGeom>
          <a:noFill/>
          <a:ln>
            <a:noFill/>
          </a:ln>
          <a:effectLst>
            <a:outerShdw blurRad="200025" rotWithShape="0" algn="bl" dir="5400000" dist="19050">
              <a:srgbClr val="000000">
                <a:alpha val="50000"/>
              </a:srgbClr>
            </a:outerShdw>
          </a:effectLst>
        </p:spPr>
      </p:pic>
      <p:pic>
        <p:nvPicPr>
          <p:cNvPr id="81" name="Google Shape;81;p16"/>
          <p:cNvPicPr preferRelativeResize="0"/>
          <p:nvPr/>
        </p:nvPicPr>
        <p:blipFill>
          <a:blip r:embed="rId4">
            <a:alphaModFix/>
          </a:blip>
          <a:stretch>
            <a:fillRect/>
          </a:stretch>
        </p:blipFill>
        <p:spPr>
          <a:xfrm>
            <a:off x="6260200" y="704925"/>
            <a:ext cx="2344325" cy="2648376"/>
          </a:xfrm>
          <a:prstGeom prst="rect">
            <a:avLst/>
          </a:prstGeom>
          <a:noFill/>
          <a:ln>
            <a:noFill/>
          </a:ln>
          <a:effectLst>
            <a:outerShdw blurRad="57150" rotWithShape="0" algn="bl" dir="5400000" dist="114300">
              <a:srgbClr val="000000">
                <a:alpha val="50000"/>
              </a:srgbClr>
            </a:outerShdw>
          </a:effectLst>
        </p:spPr>
      </p:pic>
      <p:pic>
        <p:nvPicPr>
          <p:cNvPr id="82" name="Google Shape;82;p16"/>
          <p:cNvPicPr preferRelativeResize="0"/>
          <p:nvPr/>
        </p:nvPicPr>
        <p:blipFill>
          <a:blip r:embed="rId5">
            <a:alphaModFix/>
          </a:blip>
          <a:stretch>
            <a:fillRect/>
          </a:stretch>
        </p:blipFill>
        <p:spPr>
          <a:xfrm>
            <a:off x="245725" y="1836575"/>
            <a:ext cx="5385175" cy="53955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397" name="Shape 397"/>
        <p:cNvGrpSpPr/>
        <p:nvPr/>
      </p:nvGrpSpPr>
      <p:grpSpPr>
        <a:xfrm>
          <a:off x="0" y="0"/>
          <a:ext cx="0" cy="0"/>
          <a:chOff x="0" y="0"/>
          <a:chExt cx="0" cy="0"/>
        </a:xfrm>
      </p:grpSpPr>
      <p:sp>
        <p:nvSpPr>
          <p:cNvPr id="398" name="Google Shape;398;p52"/>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 Accessibility Event</a:t>
            </a:r>
            <a:endParaRPr b="1" sz="2100">
              <a:solidFill>
                <a:schemeClr val="dk1"/>
              </a:solidFill>
              <a:latin typeface="Impact"/>
              <a:ea typeface="Impact"/>
              <a:cs typeface="Impact"/>
              <a:sym typeface="Impact"/>
            </a:endParaRPr>
          </a:p>
        </p:txBody>
      </p:sp>
      <p:sp>
        <p:nvSpPr>
          <p:cNvPr id="399" name="Google Shape;399;p52"/>
          <p:cNvSpPr txBox="1"/>
          <p:nvPr/>
        </p:nvSpPr>
        <p:spPr>
          <a:xfrm>
            <a:off x="294450" y="910925"/>
            <a:ext cx="8041800" cy="2846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l"/>
              <a:t>An accessibility event is fired by an individual view which populates the event with data for its state and requests from its parent to send the event to interested parties. The parent can optionally modify or even block the event based on its broader understanding of the user interface's context.</a:t>
            </a:r>
            <a:endParaRPr/>
          </a:p>
          <a:p>
            <a:pPr indent="0" lvl="0" marL="457200" rtl="0" algn="l">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l"/>
              <a:t>The main purpose of an accessibility event is to communicate changes in the UI to an AccessibilityService.</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l"/>
              <a:t>The service may inspect, if needed the user interface by examining the </a:t>
            </a:r>
            <a:r>
              <a:rPr b="1" lang="el"/>
              <a:t>View hierarchy</a:t>
            </a:r>
            <a:r>
              <a:rPr lang="el"/>
              <a:t>, as represented by a tree of AccessibilityNodeInfo (snapshot of a View state) which </a:t>
            </a:r>
            <a:r>
              <a:rPr b="1" lang="el"/>
              <a:t>can be used for exploring the window content</a:t>
            </a:r>
            <a:r>
              <a:rPr lang="el"/>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403" name="Shape 403"/>
        <p:cNvGrpSpPr/>
        <p:nvPr/>
      </p:nvGrpSpPr>
      <p:grpSpPr>
        <a:xfrm>
          <a:off x="0" y="0"/>
          <a:ext cx="0" cy="0"/>
          <a:chOff x="0" y="0"/>
          <a:chExt cx="0" cy="0"/>
        </a:xfrm>
      </p:grpSpPr>
      <p:sp>
        <p:nvSpPr>
          <p:cNvPr id="404" name="Google Shape;404;p53"/>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 View Hierarchy Example</a:t>
            </a:r>
            <a:endParaRPr b="1" sz="2100">
              <a:solidFill>
                <a:schemeClr val="dk1"/>
              </a:solidFill>
              <a:latin typeface="Impact"/>
              <a:ea typeface="Impact"/>
              <a:cs typeface="Impact"/>
              <a:sym typeface="Impact"/>
            </a:endParaRPr>
          </a:p>
        </p:txBody>
      </p:sp>
      <p:pic>
        <p:nvPicPr>
          <p:cNvPr id="405" name="Google Shape;405;p53"/>
          <p:cNvPicPr preferRelativeResize="0"/>
          <p:nvPr/>
        </p:nvPicPr>
        <p:blipFill>
          <a:blip r:embed="rId3">
            <a:alphaModFix/>
          </a:blip>
          <a:stretch>
            <a:fillRect/>
          </a:stretch>
        </p:blipFill>
        <p:spPr>
          <a:xfrm>
            <a:off x="1643063" y="816725"/>
            <a:ext cx="5857875" cy="2590800"/>
          </a:xfrm>
          <a:prstGeom prst="rect">
            <a:avLst/>
          </a:prstGeom>
          <a:noFill/>
          <a:ln>
            <a:noFill/>
          </a:ln>
          <a:effectLst>
            <a:outerShdw blurRad="57150" rotWithShape="0" algn="bl" dir="5400000" dist="95250">
              <a:srgbClr val="000000">
                <a:alpha val="50000"/>
              </a:srgbClr>
            </a:outerShdw>
          </a:effectLst>
        </p:spPr>
      </p:pic>
      <p:sp>
        <p:nvSpPr>
          <p:cNvPr id="406" name="Google Shape;406;p53"/>
          <p:cNvSpPr txBox="1"/>
          <p:nvPr/>
        </p:nvSpPr>
        <p:spPr>
          <a:xfrm>
            <a:off x="1643075" y="3579250"/>
            <a:ext cx="575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100"/>
              <a:t>Figure by: </a:t>
            </a:r>
            <a:r>
              <a:rPr lang="el" sz="1100" u="sng">
                <a:solidFill>
                  <a:schemeClr val="hlink"/>
                </a:solidFill>
                <a:hlinkClick r:id="rId4"/>
              </a:rPr>
              <a:t>https://stackoverflow.com/questions/18004148/android-what-is-view-hierarchy</a:t>
            </a:r>
            <a:r>
              <a:rPr lang="el" sz="1100"/>
              <a:t> </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410" name="Shape 410"/>
        <p:cNvGrpSpPr/>
        <p:nvPr/>
      </p:nvGrpSpPr>
      <p:grpSpPr>
        <a:xfrm>
          <a:off x="0" y="0"/>
          <a:ext cx="0" cy="0"/>
          <a:chOff x="0" y="0"/>
          <a:chExt cx="0" cy="0"/>
        </a:xfrm>
      </p:grpSpPr>
      <p:sp>
        <p:nvSpPr>
          <p:cNvPr id="411" name="Google Shape;411;p54"/>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 Event Lifecycle</a:t>
            </a:r>
            <a:endParaRPr b="1" sz="2100">
              <a:solidFill>
                <a:schemeClr val="dk1"/>
              </a:solidFill>
              <a:latin typeface="Impact"/>
              <a:ea typeface="Impact"/>
              <a:cs typeface="Impact"/>
              <a:sym typeface="Impact"/>
            </a:endParaRPr>
          </a:p>
        </p:txBody>
      </p:sp>
      <p:sp>
        <p:nvSpPr>
          <p:cNvPr id="412" name="Google Shape;412;p54"/>
          <p:cNvSpPr/>
          <p:nvPr/>
        </p:nvSpPr>
        <p:spPr>
          <a:xfrm>
            <a:off x="1085463" y="929325"/>
            <a:ext cx="1242300" cy="386400"/>
          </a:xfrm>
          <a:prstGeom prst="roundRect">
            <a:avLst>
              <a:gd fmla="val 16667" name="adj"/>
            </a:avLst>
          </a:prstGeom>
          <a:solidFill>
            <a:srgbClr val="0B5394"/>
          </a:solidFill>
          <a:ln cap="flat" cmpd="sng" w="9525">
            <a:solidFill>
              <a:schemeClr val="dk2"/>
            </a:solidFill>
            <a:prstDash val="solid"/>
            <a:round/>
            <a:headEnd len="sm" w="sm" type="none"/>
            <a:tailEnd len="sm" w="sm" type="none"/>
          </a:ln>
          <a:effectLst>
            <a:outerShdw blurRad="57150" rotWithShape="0" algn="bl" dir="528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l">
                <a:solidFill>
                  <a:schemeClr val="lt2"/>
                </a:solidFill>
              </a:rPr>
              <a:t>UI changed</a:t>
            </a:r>
            <a:endParaRPr b="1">
              <a:solidFill>
                <a:schemeClr val="lt2"/>
              </a:solidFill>
            </a:endParaRPr>
          </a:p>
        </p:txBody>
      </p:sp>
      <p:sp>
        <p:nvSpPr>
          <p:cNvPr id="413" name="Google Shape;413;p54"/>
          <p:cNvSpPr/>
          <p:nvPr/>
        </p:nvSpPr>
        <p:spPr>
          <a:xfrm rot="5400000">
            <a:off x="2357475" y="1058212"/>
            <a:ext cx="598200" cy="625800"/>
          </a:xfrm>
          <a:prstGeom prst="bentArrow">
            <a:avLst>
              <a:gd fmla="val 26149" name="adj1"/>
              <a:gd fmla="val 25000" name="adj2"/>
              <a:gd fmla="val 25000" name="adj3"/>
              <a:gd fmla="val 43750" name="adj4"/>
            </a:avLst>
          </a:prstGeom>
          <a:solidFill>
            <a:srgbClr val="0B5394"/>
          </a:solidFill>
          <a:ln cap="flat" cmpd="sng" w="9525">
            <a:solidFill>
              <a:schemeClr val="dk2"/>
            </a:solidFill>
            <a:prstDash val="solid"/>
            <a:round/>
            <a:headEnd len="sm" w="sm" type="none"/>
            <a:tailEnd len="sm" w="sm" type="none"/>
          </a:ln>
          <a:effectLst>
            <a:outerShdw blurRad="57150" rotWithShape="0" algn="bl" dir="5280000" dist="66675">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chemeClr val="lt2"/>
              </a:solidFill>
            </a:endParaRPr>
          </a:p>
        </p:txBody>
      </p:sp>
      <p:sp>
        <p:nvSpPr>
          <p:cNvPr id="414" name="Google Shape;414;p54"/>
          <p:cNvSpPr/>
          <p:nvPr/>
        </p:nvSpPr>
        <p:spPr>
          <a:xfrm>
            <a:off x="1918713" y="1670200"/>
            <a:ext cx="1844400" cy="386400"/>
          </a:xfrm>
          <a:prstGeom prst="roundRect">
            <a:avLst>
              <a:gd fmla="val 16667" name="adj"/>
            </a:avLst>
          </a:prstGeom>
          <a:solidFill>
            <a:srgbClr val="0B5394"/>
          </a:solidFill>
          <a:ln cap="flat" cmpd="sng" w="9525">
            <a:solidFill>
              <a:schemeClr val="dk2"/>
            </a:solidFill>
            <a:prstDash val="solid"/>
            <a:round/>
            <a:headEnd len="sm" w="sm" type="none"/>
            <a:tailEnd len="sm" w="sm" type="none"/>
          </a:ln>
          <a:effectLst>
            <a:outerShdw blurRad="57150" rotWithShape="0" algn="bl" dir="5280000" dist="66675">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l">
                <a:solidFill>
                  <a:schemeClr val="lt2"/>
                </a:solidFill>
                <a:uFill>
                  <a:noFill/>
                </a:uFill>
                <a:hlinkClick r:id="rId3">
                  <a:extLst>
                    <a:ext uri="{A12FA001-AC4F-418D-AE19-62706E023703}">
                      <ahyp:hlinkClr val="tx"/>
                    </a:ext>
                  </a:extLst>
                </a:hlinkClick>
              </a:rPr>
              <a:t>Accessibility Event</a:t>
            </a:r>
            <a:endParaRPr b="1">
              <a:solidFill>
                <a:schemeClr val="lt2"/>
              </a:solidFill>
            </a:endParaRPr>
          </a:p>
        </p:txBody>
      </p:sp>
      <p:pic>
        <p:nvPicPr>
          <p:cNvPr id="415" name="Google Shape;415;p54"/>
          <p:cNvPicPr preferRelativeResize="0"/>
          <p:nvPr/>
        </p:nvPicPr>
        <p:blipFill>
          <a:blip r:embed="rId4">
            <a:alphaModFix/>
          </a:blip>
          <a:stretch>
            <a:fillRect/>
          </a:stretch>
        </p:blipFill>
        <p:spPr>
          <a:xfrm>
            <a:off x="4857750" y="1572075"/>
            <a:ext cx="4205475" cy="999675"/>
          </a:xfrm>
          <a:prstGeom prst="rect">
            <a:avLst/>
          </a:prstGeom>
          <a:noFill/>
          <a:ln>
            <a:noFill/>
          </a:ln>
          <a:effectLst>
            <a:outerShdw blurRad="57150" rotWithShape="0" algn="bl" dir="5400000" dist="95250">
              <a:srgbClr val="000000">
                <a:alpha val="50000"/>
              </a:srgbClr>
            </a:outerShdw>
          </a:effectLst>
        </p:spPr>
      </p:pic>
      <p:sp>
        <p:nvSpPr>
          <p:cNvPr id="416" name="Google Shape;416;p54"/>
          <p:cNvSpPr/>
          <p:nvPr/>
        </p:nvSpPr>
        <p:spPr>
          <a:xfrm>
            <a:off x="2322225" y="2475150"/>
            <a:ext cx="1017825" cy="598200"/>
          </a:xfrm>
          <a:prstGeom prst="flowChartMagneticDrum">
            <a:avLst/>
          </a:prstGeom>
          <a:solidFill>
            <a:srgbClr val="A4C2F4"/>
          </a:solidFill>
          <a:ln cap="flat" cmpd="sng" w="9525">
            <a:solidFill>
              <a:schemeClr val="dk2"/>
            </a:solidFill>
            <a:prstDash val="solid"/>
            <a:round/>
            <a:headEnd len="sm" w="sm" type="none"/>
            <a:tailEnd len="sm" w="sm" type="none"/>
          </a:ln>
          <a:effectLst>
            <a:outerShdw blurRad="57150" rotWithShape="0" algn="bl" dir="5280000" dist="66675">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chemeClr val="lt2"/>
              </a:solidFill>
            </a:endParaRPr>
          </a:p>
        </p:txBody>
      </p:sp>
      <p:sp>
        <p:nvSpPr>
          <p:cNvPr id="417" name="Google Shape;417;p54"/>
          <p:cNvSpPr/>
          <p:nvPr/>
        </p:nvSpPr>
        <p:spPr>
          <a:xfrm>
            <a:off x="2677575" y="2125500"/>
            <a:ext cx="291900" cy="312900"/>
          </a:xfrm>
          <a:prstGeom prst="downArrow">
            <a:avLst>
              <a:gd fmla="val 50000" name="adj1"/>
              <a:gd fmla="val 50000" name="adj2"/>
            </a:avLst>
          </a:prstGeom>
          <a:solidFill>
            <a:srgbClr val="0B5394"/>
          </a:solidFill>
          <a:ln cap="flat" cmpd="sng" w="9525">
            <a:solidFill>
              <a:schemeClr val="dk2"/>
            </a:solidFill>
            <a:prstDash val="solid"/>
            <a:round/>
            <a:headEnd len="sm" w="sm" type="none"/>
            <a:tailEnd len="sm" w="sm" type="none"/>
          </a:ln>
          <a:effectLst>
            <a:outerShdw blurRad="57150" rotWithShape="0" algn="bl" dir="5280000" dist="66675">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chemeClr val="lt2"/>
              </a:solidFill>
            </a:endParaRPr>
          </a:p>
        </p:txBody>
      </p:sp>
      <p:cxnSp>
        <p:nvCxnSpPr>
          <p:cNvPr id="418" name="Google Shape;418;p54"/>
          <p:cNvCxnSpPr/>
          <p:nvPr/>
        </p:nvCxnSpPr>
        <p:spPr>
          <a:xfrm flipH="1" rot="10800000">
            <a:off x="3450475" y="2135050"/>
            <a:ext cx="1168800" cy="441300"/>
          </a:xfrm>
          <a:prstGeom prst="straightConnector1">
            <a:avLst/>
          </a:prstGeom>
          <a:noFill/>
          <a:ln cap="flat" cmpd="sng" w="19050">
            <a:solidFill>
              <a:schemeClr val="dk2"/>
            </a:solidFill>
            <a:prstDash val="solid"/>
            <a:round/>
            <a:headEnd len="med" w="med" type="none"/>
            <a:tailEnd len="med" w="med" type="triangle"/>
          </a:ln>
        </p:spPr>
      </p:cxnSp>
      <p:cxnSp>
        <p:nvCxnSpPr>
          <p:cNvPr id="419" name="Google Shape;419;p54"/>
          <p:cNvCxnSpPr/>
          <p:nvPr/>
        </p:nvCxnSpPr>
        <p:spPr>
          <a:xfrm flipH="1">
            <a:off x="3515025" y="2272700"/>
            <a:ext cx="1159200" cy="469200"/>
          </a:xfrm>
          <a:prstGeom prst="straightConnector1">
            <a:avLst/>
          </a:prstGeom>
          <a:noFill/>
          <a:ln cap="flat" cmpd="sng" w="19050">
            <a:solidFill>
              <a:schemeClr val="dk2"/>
            </a:solidFill>
            <a:prstDash val="solid"/>
            <a:round/>
            <a:headEnd len="med" w="med" type="none"/>
            <a:tailEnd len="med" w="med" type="triangle"/>
          </a:ln>
        </p:spPr>
      </p:cxnSp>
      <p:sp>
        <p:nvSpPr>
          <p:cNvPr id="420" name="Google Shape;420;p54"/>
          <p:cNvSpPr/>
          <p:nvPr/>
        </p:nvSpPr>
        <p:spPr>
          <a:xfrm>
            <a:off x="2358825" y="3432075"/>
            <a:ext cx="929400" cy="507900"/>
          </a:xfrm>
          <a:prstGeom prst="flowChartAlternateProcess">
            <a:avLst/>
          </a:prstGeom>
          <a:solidFill>
            <a:srgbClr val="0B5394"/>
          </a:solidFill>
          <a:ln cap="flat" cmpd="sng" w="9525">
            <a:solidFill>
              <a:schemeClr val="dk2"/>
            </a:solidFill>
            <a:prstDash val="solid"/>
            <a:round/>
            <a:headEnd len="sm" w="sm" type="none"/>
            <a:tailEnd len="sm" w="sm" type="none"/>
          </a:ln>
          <a:effectLst>
            <a:outerShdw blurRad="57150" rotWithShape="0" algn="bl" dir="5280000" dist="66675">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l">
                <a:solidFill>
                  <a:schemeClr val="lt2"/>
                </a:solidFill>
              </a:rPr>
              <a:t>Match</a:t>
            </a:r>
            <a:r>
              <a:rPr lang="el"/>
              <a:t> </a:t>
            </a:r>
            <a:r>
              <a:rPr b="1" lang="el">
                <a:solidFill>
                  <a:schemeClr val="lt1"/>
                </a:solidFill>
              </a:rPr>
              <a:t>?</a:t>
            </a:r>
            <a:endParaRPr b="1">
              <a:solidFill>
                <a:schemeClr val="lt1"/>
              </a:solidFill>
            </a:endParaRPr>
          </a:p>
        </p:txBody>
      </p:sp>
      <p:sp>
        <p:nvSpPr>
          <p:cNvPr id="421" name="Google Shape;421;p54"/>
          <p:cNvSpPr/>
          <p:nvPr/>
        </p:nvSpPr>
        <p:spPr>
          <a:xfrm>
            <a:off x="2685188" y="3096263"/>
            <a:ext cx="291900" cy="312900"/>
          </a:xfrm>
          <a:prstGeom prst="downArrow">
            <a:avLst>
              <a:gd fmla="val 50000" name="adj1"/>
              <a:gd fmla="val 50000" name="adj2"/>
            </a:avLst>
          </a:prstGeom>
          <a:solidFill>
            <a:srgbClr val="0B5394"/>
          </a:solidFill>
          <a:ln cap="flat" cmpd="sng" w="9525">
            <a:solidFill>
              <a:schemeClr val="dk2"/>
            </a:solidFill>
            <a:prstDash val="solid"/>
            <a:round/>
            <a:headEnd len="sm" w="sm" type="none"/>
            <a:tailEnd len="sm" w="sm" type="none"/>
          </a:ln>
          <a:effectLst>
            <a:outerShdw blurRad="57150" rotWithShape="0" algn="bl" dir="5280000" dist="66675">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chemeClr val="lt2"/>
              </a:solidFill>
            </a:endParaRPr>
          </a:p>
        </p:txBody>
      </p:sp>
      <p:sp>
        <p:nvSpPr>
          <p:cNvPr id="422" name="Google Shape;422;p54"/>
          <p:cNvSpPr/>
          <p:nvPr/>
        </p:nvSpPr>
        <p:spPr>
          <a:xfrm>
            <a:off x="1647025" y="3529575"/>
            <a:ext cx="696600" cy="312900"/>
          </a:xfrm>
          <a:prstGeom prst="leftArrow">
            <a:avLst>
              <a:gd fmla="val 50000" name="adj1"/>
              <a:gd fmla="val 50000" name="adj2"/>
            </a:avLst>
          </a:prstGeom>
          <a:solidFill>
            <a:srgbClr val="0B5394"/>
          </a:solidFill>
          <a:ln cap="flat" cmpd="sng" w="9525">
            <a:solidFill>
              <a:schemeClr val="dk2"/>
            </a:solidFill>
            <a:prstDash val="solid"/>
            <a:round/>
            <a:headEnd len="sm" w="sm" type="none"/>
            <a:tailEnd len="sm" w="sm" type="none"/>
          </a:ln>
          <a:effectLst>
            <a:outerShdw blurRad="57150" rotWithShape="0" algn="bl" dir="5280000" dist="66675">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chemeClr val="lt2"/>
              </a:solidFill>
            </a:endParaRPr>
          </a:p>
        </p:txBody>
      </p:sp>
      <p:sp>
        <p:nvSpPr>
          <p:cNvPr id="423" name="Google Shape;423;p54"/>
          <p:cNvSpPr txBox="1"/>
          <p:nvPr/>
        </p:nvSpPr>
        <p:spPr>
          <a:xfrm>
            <a:off x="874125" y="3485925"/>
            <a:ext cx="8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Ignore</a:t>
            </a:r>
            <a:endParaRPr b="1"/>
          </a:p>
        </p:txBody>
      </p:sp>
      <p:sp>
        <p:nvSpPr>
          <p:cNvPr id="424" name="Google Shape;424;p54"/>
          <p:cNvSpPr/>
          <p:nvPr/>
        </p:nvSpPr>
        <p:spPr>
          <a:xfrm>
            <a:off x="3303425" y="3529575"/>
            <a:ext cx="696600" cy="2742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a:effectLst>
            <a:outerShdw blurRad="57150" rotWithShape="0" algn="bl" dir="5280000" dist="66675">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chemeClr val="lt2"/>
              </a:solidFill>
            </a:endParaRPr>
          </a:p>
        </p:txBody>
      </p:sp>
      <p:pic>
        <p:nvPicPr>
          <p:cNvPr id="425" name="Google Shape;425;p54"/>
          <p:cNvPicPr preferRelativeResize="0"/>
          <p:nvPr/>
        </p:nvPicPr>
        <p:blipFill>
          <a:blip r:embed="rId5">
            <a:alphaModFix/>
          </a:blip>
          <a:stretch>
            <a:fillRect/>
          </a:stretch>
        </p:blipFill>
        <p:spPr>
          <a:xfrm>
            <a:off x="4128827" y="3473475"/>
            <a:ext cx="4878373" cy="386400"/>
          </a:xfrm>
          <a:prstGeom prst="rect">
            <a:avLst/>
          </a:prstGeom>
          <a:noFill/>
          <a:ln>
            <a:noFill/>
          </a:ln>
          <a:effectLst>
            <a:outerShdw blurRad="57150" rotWithShape="0" algn="bl" dir="5400000" dist="95250">
              <a:srgbClr val="000000">
                <a:alpha val="50000"/>
              </a:srgbClr>
            </a:outerShdw>
          </a:effectLst>
        </p:spPr>
      </p:pic>
      <p:sp>
        <p:nvSpPr>
          <p:cNvPr id="426" name="Google Shape;426;p54"/>
          <p:cNvSpPr txBox="1"/>
          <p:nvPr/>
        </p:nvSpPr>
        <p:spPr>
          <a:xfrm>
            <a:off x="1852675" y="3272000"/>
            <a:ext cx="41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1000"/>
              <a:t>No</a:t>
            </a:r>
            <a:endParaRPr b="1" sz="1000"/>
          </a:p>
        </p:txBody>
      </p:sp>
      <p:sp>
        <p:nvSpPr>
          <p:cNvPr id="427" name="Google Shape;427;p54"/>
          <p:cNvSpPr txBox="1"/>
          <p:nvPr/>
        </p:nvSpPr>
        <p:spPr>
          <a:xfrm>
            <a:off x="3383675" y="3272000"/>
            <a:ext cx="41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1000"/>
              <a:t>Yes</a:t>
            </a:r>
            <a:endParaRPr b="1" sz="1000"/>
          </a:p>
        </p:txBody>
      </p:sp>
      <p:sp>
        <p:nvSpPr>
          <p:cNvPr id="428" name="Google Shape;428;p54"/>
          <p:cNvSpPr txBox="1"/>
          <p:nvPr/>
        </p:nvSpPr>
        <p:spPr>
          <a:xfrm>
            <a:off x="4128825" y="3175575"/>
            <a:ext cx="184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100"/>
              <a:t>Trigger Callback</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432" name="Shape 432"/>
        <p:cNvGrpSpPr/>
        <p:nvPr/>
      </p:nvGrpSpPr>
      <p:grpSpPr>
        <a:xfrm>
          <a:off x="0" y="0"/>
          <a:ext cx="0" cy="0"/>
          <a:chOff x="0" y="0"/>
          <a:chExt cx="0" cy="0"/>
        </a:xfrm>
      </p:grpSpPr>
      <p:sp>
        <p:nvSpPr>
          <p:cNvPr id="433" name="Google Shape;433;p55"/>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 Abuse</a:t>
            </a:r>
            <a:endParaRPr b="1" sz="2100">
              <a:solidFill>
                <a:schemeClr val="dk1"/>
              </a:solidFill>
              <a:latin typeface="Impact"/>
              <a:ea typeface="Impact"/>
              <a:cs typeface="Impact"/>
              <a:sym typeface="Impact"/>
            </a:endParaRPr>
          </a:p>
        </p:txBody>
      </p:sp>
      <p:pic>
        <p:nvPicPr>
          <p:cNvPr descr="ThreatMark's SOC Team has investigated FluBot malware, it's details and features. For detailed investigation report, visit: https://www.threatmark.com." id="434" name="Google Shape;434;p55" title="ThreatMark - FluBot investigation - Bankinter Overlay Example">
            <a:hlinkClick r:id="rId3"/>
          </p:cNvPr>
          <p:cNvPicPr preferRelativeResize="0"/>
          <p:nvPr/>
        </p:nvPicPr>
        <p:blipFill>
          <a:blip r:embed="rId4">
            <a:alphaModFix/>
          </a:blip>
          <a:stretch>
            <a:fillRect/>
          </a:stretch>
        </p:blipFill>
        <p:spPr>
          <a:xfrm>
            <a:off x="2772575" y="425075"/>
            <a:ext cx="5977775" cy="4483350"/>
          </a:xfrm>
          <a:prstGeom prst="rect">
            <a:avLst/>
          </a:prstGeom>
          <a:noFill/>
          <a:ln>
            <a:noFill/>
          </a:ln>
        </p:spPr>
      </p:pic>
      <p:sp>
        <p:nvSpPr>
          <p:cNvPr id="435" name="Google Shape;435;p55"/>
          <p:cNvSpPr txBox="1"/>
          <p:nvPr/>
        </p:nvSpPr>
        <p:spPr>
          <a:xfrm>
            <a:off x="128825" y="690075"/>
            <a:ext cx="2493600" cy="3343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l" sz="1200"/>
              <a:t>Flutbot Abuses the accessibility service to get the foreground app.</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l" sz="1200"/>
              <a:t>If the application is in its target list, it will trigger an overlay which will cover the legitimate application with a fake one</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l" sz="1200"/>
              <a:t>After getting the credentials inserted to the fake view, it sends them to a Command and Control server </a:t>
            </a:r>
            <a:endParaRPr sz="1200"/>
          </a:p>
        </p:txBody>
      </p:sp>
      <p:sp>
        <p:nvSpPr>
          <p:cNvPr id="436" name="Google Shape;436;p55"/>
          <p:cNvSpPr txBox="1"/>
          <p:nvPr/>
        </p:nvSpPr>
        <p:spPr>
          <a:xfrm>
            <a:off x="128825" y="4149800"/>
            <a:ext cx="2493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1200"/>
              <a:t>Video</a:t>
            </a:r>
            <a:r>
              <a:rPr lang="el" sz="1200"/>
              <a:t> by: </a:t>
            </a:r>
            <a:r>
              <a:rPr lang="el" sz="1200" u="sng">
                <a:solidFill>
                  <a:schemeClr val="hlink"/>
                </a:solidFill>
                <a:hlinkClick r:id="rId5"/>
              </a:rPr>
              <a:t>https://www.threatmark.com/flubot-banking-malware/</a:t>
            </a:r>
            <a:r>
              <a:rPr lang="el" sz="1200"/>
              <a:t>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440" name="Shape 440"/>
        <p:cNvGrpSpPr/>
        <p:nvPr/>
      </p:nvGrpSpPr>
      <p:grpSpPr>
        <a:xfrm>
          <a:off x="0" y="0"/>
          <a:ext cx="0" cy="0"/>
          <a:chOff x="0" y="0"/>
          <a:chExt cx="0" cy="0"/>
        </a:xfrm>
      </p:grpSpPr>
      <p:sp>
        <p:nvSpPr>
          <p:cNvPr id="441" name="Google Shape;441;p56"/>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 Abuse</a:t>
            </a:r>
            <a:endParaRPr b="1" sz="2100">
              <a:solidFill>
                <a:schemeClr val="dk1"/>
              </a:solidFill>
              <a:latin typeface="Impact"/>
              <a:ea typeface="Impact"/>
              <a:cs typeface="Impact"/>
              <a:sym typeface="Impact"/>
            </a:endParaRPr>
          </a:p>
        </p:txBody>
      </p:sp>
      <p:sp>
        <p:nvSpPr>
          <p:cNvPr id="442" name="Google Shape;442;p56"/>
          <p:cNvSpPr txBox="1"/>
          <p:nvPr/>
        </p:nvSpPr>
        <p:spPr>
          <a:xfrm>
            <a:off x="128825" y="690075"/>
            <a:ext cx="24936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l" sz="1200"/>
              <a:t>Overlays targeting legitimate applications</a:t>
            </a:r>
            <a:endParaRPr sz="1200"/>
          </a:p>
        </p:txBody>
      </p:sp>
      <p:sp>
        <p:nvSpPr>
          <p:cNvPr id="443" name="Google Shape;443;p56"/>
          <p:cNvSpPr txBox="1"/>
          <p:nvPr/>
        </p:nvSpPr>
        <p:spPr>
          <a:xfrm>
            <a:off x="178950" y="1593075"/>
            <a:ext cx="2493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1200"/>
              <a:t>Figure by: </a:t>
            </a:r>
            <a:r>
              <a:rPr lang="el" sz="1200" u="sng">
                <a:solidFill>
                  <a:schemeClr val="hlink"/>
                </a:solidFill>
                <a:hlinkClick r:id="rId3"/>
              </a:rPr>
              <a:t>https://www.threatmark.com/flubot-banking-malware/</a:t>
            </a:r>
            <a:r>
              <a:rPr lang="el" sz="1200"/>
              <a:t> </a:t>
            </a:r>
            <a:endParaRPr sz="1200"/>
          </a:p>
        </p:txBody>
      </p:sp>
      <p:pic>
        <p:nvPicPr>
          <p:cNvPr id="444" name="Google Shape;444;p56"/>
          <p:cNvPicPr preferRelativeResize="0"/>
          <p:nvPr/>
        </p:nvPicPr>
        <p:blipFill>
          <a:blip r:embed="rId4">
            <a:alphaModFix/>
          </a:blip>
          <a:stretch>
            <a:fillRect/>
          </a:stretch>
        </p:blipFill>
        <p:spPr>
          <a:xfrm>
            <a:off x="2830025" y="614275"/>
            <a:ext cx="5774400" cy="4330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448" name="Shape 448"/>
        <p:cNvGrpSpPr/>
        <p:nvPr/>
      </p:nvGrpSpPr>
      <p:grpSpPr>
        <a:xfrm>
          <a:off x="0" y="0"/>
          <a:ext cx="0" cy="0"/>
          <a:chOff x="0" y="0"/>
          <a:chExt cx="0" cy="0"/>
        </a:xfrm>
      </p:grpSpPr>
      <p:sp>
        <p:nvSpPr>
          <p:cNvPr id="449" name="Google Shape;449;p57"/>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 Abuse, Overlays</a:t>
            </a:r>
            <a:endParaRPr b="1" sz="2100">
              <a:solidFill>
                <a:schemeClr val="dk1"/>
              </a:solidFill>
              <a:latin typeface="Impact"/>
              <a:ea typeface="Impact"/>
              <a:cs typeface="Impact"/>
              <a:sym typeface="Impact"/>
            </a:endParaRPr>
          </a:p>
        </p:txBody>
      </p:sp>
      <p:pic>
        <p:nvPicPr>
          <p:cNvPr id="450" name="Google Shape;450;p57" title="Screen Recording 2021-11-09 at 7.28.23 AM.mov">
            <a:hlinkClick r:id="rId3"/>
          </p:cNvPr>
          <p:cNvPicPr preferRelativeResize="0"/>
          <p:nvPr/>
        </p:nvPicPr>
        <p:blipFill>
          <a:blip r:embed="rId4">
            <a:alphaModFix/>
          </a:blip>
          <a:stretch>
            <a:fillRect/>
          </a:stretch>
        </p:blipFill>
        <p:spPr>
          <a:xfrm>
            <a:off x="1586200" y="507888"/>
            <a:ext cx="5392150" cy="4044125"/>
          </a:xfrm>
          <a:prstGeom prst="rect">
            <a:avLst/>
          </a:prstGeom>
          <a:noFill/>
          <a:ln>
            <a:noFill/>
          </a:ln>
        </p:spPr>
      </p:pic>
      <p:sp>
        <p:nvSpPr>
          <p:cNvPr id="451" name="Google Shape;451;p57"/>
          <p:cNvSpPr txBox="1"/>
          <p:nvPr/>
        </p:nvSpPr>
        <p:spPr>
          <a:xfrm>
            <a:off x="1586200" y="4643850"/>
            <a:ext cx="5496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sz="1200"/>
              <a:t>Monitoring the API calls performed by the accessibility service implementation.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455" name="Shape 455"/>
        <p:cNvGrpSpPr/>
        <p:nvPr/>
      </p:nvGrpSpPr>
      <p:grpSpPr>
        <a:xfrm>
          <a:off x="0" y="0"/>
          <a:ext cx="0" cy="0"/>
          <a:chOff x="0" y="0"/>
          <a:chExt cx="0" cy="0"/>
        </a:xfrm>
      </p:grpSpPr>
      <p:sp>
        <p:nvSpPr>
          <p:cNvPr id="456" name="Google Shape;456;p58"/>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 Abuse</a:t>
            </a:r>
            <a:endParaRPr b="1" sz="2100">
              <a:solidFill>
                <a:schemeClr val="dk1"/>
              </a:solidFill>
              <a:latin typeface="Impact"/>
              <a:ea typeface="Impact"/>
              <a:cs typeface="Impact"/>
              <a:sym typeface="Impact"/>
            </a:endParaRPr>
          </a:p>
        </p:txBody>
      </p:sp>
      <p:pic>
        <p:nvPicPr>
          <p:cNvPr id="457" name="Google Shape;457;p58"/>
          <p:cNvPicPr preferRelativeResize="0"/>
          <p:nvPr/>
        </p:nvPicPr>
        <p:blipFill>
          <a:blip r:embed="rId3">
            <a:alphaModFix/>
          </a:blip>
          <a:stretch>
            <a:fillRect/>
          </a:stretch>
        </p:blipFill>
        <p:spPr>
          <a:xfrm>
            <a:off x="102300" y="730500"/>
            <a:ext cx="6858300" cy="2828850"/>
          </a:xfrm>
          <a:prstGeom prst="rect">
            <a:avLst/>
          </a:prstGeom>
          <a:noFill/>
          <a:ln>
            <a:noFill/>
          </a:ln>
          <a:effectLst>
            <a:outerShdw blurRad="57150" rotWithShape="0" algn="bl" dir="5400000" dist="95250">
              <a:srgbClr val="000000">
                <a:alpha val="50000"/>
              </a:srgbClr>
            </a:outerShdw>
          </a:effectLst>
        </p:spPr>
      </p:pic>
      <p:cxnSp>
        <p:nvCxnSpPr>
          <p:cNvPr id="458" name="Google Shape;458;p58"/>
          <p:cNvCxnSpPr/>
          <p:nvPr/>
        </p:nvCxnSpPr>
        <p:spPr>
          <a:xfrm flipH="1">
            <a:off x="4441775" y="1423725"/>
            <a:ext cx="2937600" cy="20100"/>
          </a:xfrm>
          <a:prstGeom prst="straightConnector1">
            <a:avLst/>
          </a:prstGeom>
          <a:noFill/>
          <a:ln cap="flat" cmpd="sng" w="9525">
            <a:solidFill>
              <a:schemeClr val="dk2"/>
            </a:solidFill>
            <a:prstDash val="solid"/>
            <a:round/>
            <a:headEnd len="med" w="med" type="none"/>
            <a:tailEnd len="med" w="med" type="triangle"/>
          </a:ln>
        </p:spPr>
      </p:cxnSp>
      <p:cxnSp>
        <p:nvCxnSpPr>
          <p:cNvPr id="459" name="Google Shape;459;p58"/>
          <p:cNvCxnSpPr/>
          <p:nvPr/>
        </p:nvCxnSpPr>
        <p:spPr>
          <a:xfrm flipH="1">
            <a:off x="3094075" y="2320200"/>
            <a:ext cx="4236000" cy="13500"/>
          </a:xfrm>
          <a:prstGeom prst="straightConnector1">
            <a:avLst/>
          </a:prstGeom>
          <a:noFill/>
          <a:ln cap="flat" cmpd="sng" w="9525">
            <a:solidFill>
              <a:schemeClr val="dk2"/>
            </a:solidFill>
            <a:prstDash val="solid"/>
            <a:round/>
            <a:headEnd len="med" w="med" type="none"/>
            <a:tailEnd len="med" w="med" type="triangle"/>
          </a:ln>
        </p:spPr>
      </p:cxnSp>
      <p:sp>
        <p:nvSpPr>
          <p:cNvPr id="460" name="Google Shape;460;p58"/>
          <p:cNvSpPr txBox="1"/>
          <p:nvPr/>
        </p:nvSpPr>
        <p:spPr>
          <a:xfrm>
            <a:off x="7160650" y="2142300"/>
            <a:ext cx="11388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l" sz="1200"/>
              <a:t>Click</a:t>
            </a:r>
            <a:endParaRPr sz="1200"/>
          </a:p>
        </p:txBody>
      </p:sp>
      <p:cxnSp>
        <p:nvCxnSpPr>
          <p:cNvPr id="461" name="Google Shape;461;p58"/>
          <p:cNvCxnSpPr/>
          <p:nvPr/>
        </p:nvCxnSpPr>
        <p:spPr>
          <a:xfrm rot="10800000">
            <a:off x="2630075" y="2449375"/>
            <a:ext cx="4611300" cy="219000"/>
          </a:xfrm>
          <a:prstGeom prst="straightConnector1">
            <a:avLst/>
          </a:prstGeom>
          <a:noFill/>
          <a:ln cap="flat" cmpd="sng" w="9525">
            <a:solidFill>
              <a:schemeClr val="dk2"/>
            </a:solidFill>
            <a:prstDash val="solid"/>
            <a:round/>
            <a:headEnd len="med" w="med" type="none"/>
            <a:tailEnd len="med" w="med" type="triangle"/>
          </a:ln>
        </p:spPr>
      </p:cxnSp>
      <p:sp>
        <p:nvSpPr>
          <p:cNvPr id="462" name="Google Shape;462;p58"/>
          <p:cNvSpPr txBox="1"/>
          <p:nvPr/>
        </p:nvSpPr>
        <p:spPr>
          <a:xfrm>
            <a:off x="7160650" y="2511600"/>
            <a:ext cx="11388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l" sz="1200"/>
              <a:t>Home</a:t>
            </a:r>
            <a:endParaRPr sz="1200"/>
          </a:p>
        </p:txBody>
      </p:sp>
      <p:pic>
        <p:nvPicPr>
          <p:cNvPr id="463" name="Google Shape;463;p58"/>
          <p:cNvPicPr preferRelativeResize="0"/>
          <p:nvPr/>
        </p:nvPicPr>
        <p:blipFill>
          <a:blip r:embed="rId4">
            <a:alphaModFix/>
          </a:blip>
          <a:stretch>
            <a:fillRect/>
          </a:stretch>
        </p:blipFill>
        <p:spPr>
          <a:xfrm>
            <a:off x="102300" y="3781950"/>
            <a:ext cx="5542524" cy="796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467" name="Shape 467"/>
        <p:cNvGrpSpPr/>
        <p:nvPr/>
      </p:nvGrpSpPr>
      <p:grpSpPr>
        <a:xfrm>
          <a:off x="0" y="0"/>
          <a:ext cx="0" cy="0"/>
          <a:chOff x="0" y="0"/>
          <a:chExt cx="0" cy="0"/>
        </a:xfrm>
      </p:grpSpPr>
      <p:sp>
        <p:nvSpPr>
          <p:cNvPr id="468" name="Google Shape;468;p59"/>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Accessibility Service - Abuse</a:t>
            </a:r>
            <a:endParaRPr b="1" sz="2100">
              <a:solidFill>
                <a:schemeClr val="dk1"/>
              </a:solidFill>
              <a:latin typeface="Impact"/>
              <a:ea typeface="Impact"/>
              <a:cs typeface="Impact"/>
              <a:sym typeface="Impact"/>
            </a:endParaRPr>
          </a:p>
        </p:txBody>
      </p:sp>
      <p:sp>
        <p:nvSpPr>
          <p:cNvPr id="469" name="Google Shape;469;p59"/>
          <p:cNvSpPr txBox="1"/>
          <p:nvPr/>
        </p:nvSpPr>
        <p:spPr>
          <a:xfrm>
            <a:off x="128825" y="690075"/>
            <a:ext cx="7661700" cy="319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l" sz="1600"/>
              <a:t>log typed keys (keyloggers)</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l" sz="1600"/>
              <a:t>auto-enable permissions </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l" sz="1600"/>
              <a:t>auto-enable </a:t>
            </a:r>
            <a:r>
              <a:rPr lang="el" sz="1600">
                <a:solidFill>
                  <a:schemeClr val="dk1"/>
                </a:solidFill>
              </a:rPr>
              <a:t>access to services</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0" lvl="0" marL="457200" rtl="0" algn="l">
              <a:lnSpc>
                <a:spcPct val="115000"/>
              </a:lnSpc>
              <a:spcBef>
                <a:spcPts val="0"/>
              </a:spcBef>
              <a:spcAft>
                <a:spcPts val="0"/>
              </a:spcAft>
              <a:buNone/>
            </a:pPr>
            <a:r>
              <a:rPr lang="el" sz="1600">
                <a:solidFill>
                  <a:schemeClr val="dk1"/>
                </a:solidFill>
              </a:rPr>
              <a:t>When correctly coordinated it can perform chain of actions to automate more complex tasks (e.g. screen recording) </a:t>
            </a:r>
            <a:endParaRPr sz="16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473" name="Shape 473"/>
        <p:cNvGrpSpPr/>
        <p:nvPr/>
      </p:nvGrpSpPr>
      <p:grpSpPr>
        <a:xfrm>
          <a:off x="0" y="0"/>
          <a:ext cx="0" cy="0"/>
          <a:chOff x="0" y="0"/>
          <a:chExt cx="0" cy="0"/>
        </a:xfrm>
      </p:grpSpPr>
      <p:sp>
        <p:nvSpPr>
          <p:cNvPr id="474" name="Google Shape;474;p60"/>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Common Malpractices</a:t>
            </a:r>
            <a:endParaRPr b="1" sz="2100">
              <a:solidFill>
                <a:schemeClr val="dk1"/>
              </a:solidFill>
              <a:latin typeface="Impact"/>
              <a:ea typeface="Impact"/>
              <a:cs typeface="Impact"/>
              <a:sym typeface="Impact"/>
            </a:endParaRPr>
          </a:p>
        </p:txBody>
      </p:sp>
      <p:sp>
        <p:nvSpPr>
          <p:cNvPr id="475" name="Google Shape;475;p60"/>
          <p:cNvSpPr txBox="1"/>
          <p:nvPr/>
        </p:nvSpPr>
        <p:spPr>
          <a:xfrm>
            <a:off x="839975" y="1016250"/>
            <a:ext cx="3380700" cy="240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Webviews</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Floating Windows</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Accessibility Service</a:t>
            </a:r>
            <a:endParaRPr b="1" sz="1700">
              <a:solidFill>
                <a:srgbClr val="999999"/>
              </a:solidFill>
            </a:endParaRPr>
          </a:p>
          <a:p>
            <a:pPr indent="-336550" lvl="0" marL="457200" rtl="0" algn="l">
              <a:lnSpc>
                <a:spcPct val="150000"/>
              </a:lnSpc>
              <a:spcBef>
                <a:spcPts val="0"/>
              </a:spcBef>
              <a:spcAft>
                <a:spcPts val="0"/>
              </a:spcAft>
              <a:buClr>
                <a:schemeClr val="dk1"/>
              </a:buClr>
              <a:buSzPts val="1700"/>
              <a:buChar char="➢"/>
            </a:pPr>
            <a:r>
              <a:rPr b="1" lang="el" sz="1700">
                <a:solidFill>
                  <a:schemeClr val="dk1"/>
                </a:solidFill>
              </a:rPr>
              <a:t>Administration API</a:t>
            </a:r>
            <a:endParaRPr b="1" sz="1700">
              <a:solidFill>
                <a:schemeClr val="dk1"/>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Reflection</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Dynamic Code Loading</a:t>
            </a:r>
            <a:endParaRPr b="1" sz="1700">
              <a:solidFill>
                <a:srgbClr val="999999"/>
              </a:solidFill>
            </a:endParaRPr>
          </a:p>
        </p:txBody>
      </p:sp>
      <p:pic>
        <p:nvPicPr>
          <p:cNvPr id="476" name="Google Shape;476;p60"/>
          <p:cNvPicPr preferRelativeResize="0"/>
          <p:nvPr/>
        </p:nvPicPr>
        <p:blipFill>
          <a:blip r:embed="rId3">
            <a:alphaModFix/>
          </a:blip>
          <a:stretch>
            <a:fillRect/>
          </a:stretch>
        </p:blipFill>
        <p:spPr>
          <a:xfrm>
            <a:off x="5347825" y="715300"/>
            <a:ext cx="2538250" cy="3206200"/>
          </a:xfrm>
          <a:prstGeom prst="rect">
            <a:avLst/>
          </a:prstGeom>
          <a:noFill/>
          <a:ln>
            <a:noFill/>
          </a:ln>
          <a:effectLst>
            <a:outerShdw blurRad="385763" rotWithShape="0" algn="bl" dir="5400000" dist="952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480" name="Shape 480"/>
        <p:cNvGrpSpPr/>
        <p:nvPr/>
      </p:nvGrpSpPr>
      <p:grpSpPr>
        <a:xfrm>
          <a:off x="0" y="0"/>
          <a:ext cx="0" cy="0"/>
          <a:chOff x="0" y="0"/>
          <a:chExt cx="0" cy="0"/>
        </a:xfrm>
      </p:grpSpPr>
      <p:sp>
        <p:nvSpPr>
          <p:cNvPr id="481" name="Google Shape;481;p61"/>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Device Admin</a:t>
            </a:r>
            <a:endParaRPr b="1" sz="2100">
              <a:solidFill>
                <a:schemeClr val="dk1"/>
              </a:solidFill>
              <a:latin typeface="Impact"/>
              <a:ea typeface="Impact"/>
              <a:cs typeface="Impact"/>
              <a:sym typeface="Impact"/>
            </a:endParaRPr>
          </a:p>
        </p:txBody>
      </p:sp>
      <p:sp>
        <p:nvSpPr>
          <p:cNvPr id="482" name="Google Shape;482;p61"/>
          <p:cNvSpPr txBox="1"/>
          <p:nvPr/>
        </p:nvSpPr>
        <p:spPr>
          <a:xfrm>
            <a:off x="120325" y="641675"/>
            <a:ext cx="85323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l"/>
              <a:t>Definition</a:t>
            </a:r>
            <a:r>
              <a:rPr lang="el"/>
              <a:t>: The Device Administration API provides device administration features at the system level. These APIs allow you to create security-aware apps that are useful in enterprise settings, in which IT professionals require rich control over employee devices.</a:t>
            </a:r>
            <a:endParaRPr/>
          </a:p>
        </p:txBody>
      </p:sp>
      <p:pic>
        <p:nvPicPr>
          <p:cNvPr id="483" name="Google Shape;483;p61"/>
          <p:cNvPicPr preferRelativeResize="0"/>
          <p:nvPr/>
        </p:nvPicPr>
        <p:blipFill>
          <a:blip r:embed="rId3">
            <a:alphaModFix/>
          </a:blip>
          <a:stretch>
            <a:fillRect/>
          </a:stretch>
        </p:blipFill>
        <p:spPr>
          <a:xfrm>
            <a:off x="1886950" y="1900450"/>
            <a:ext cx="4860774" cy="1650350"/>
          </a:xfrm>
          <a:prstGeom prst="rect">
            <a:avLst/>
          </a:prstGeom>
          <a:noFill/>
          <a:ln>
            <a:noFill/>
          </a:ln>
          <a:effectLst>
            <a:outerShdw blurRad="57150" rotWithShape="0" algn="bl" dir="5400000" dist="952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86" name="Shape 86"/>
        <p:cNvGrpSpPr/>
        <p:nvPr/>
      </p:nvGrpSpPr>
      <p:grpSpPr>
        <a:xfrm>
          <a:off x="0" y="0"/>
          <a:ext cx="0" cy="0"/>
          <a:chOff x="0" y="0"/>
          <a:chExt cx="0" cy="0"/>
        </a:xfrm>
      </p:grpSpPr>
      <p:sp>
        <p:nvSpPr>
          <p:cNvPr id="87" name="Google Shape;87;p17"/>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Webviews - Enabling Javascript</a:t>
            </a:r>
            <a:endParaRPr b="1" sz="2100">
              <a:solidFill>
                <a:schemeClr val="dk1"/>
              </a:solidFill>
              <a:latin typeface="Impact"/>
              <a:ea typeface="Impact"/>
              <a:cs typeface="Impact"/>
              <a:sym typeface="Impact"/>
            </a:endParaRPr>
          </a:p>
        </p:txBody>
      </p:sp>
      <p:pic>
        <p:nvPicPr>
          <p:cNvPr id="88" name="Google Shape;88;p17"/>
          <p:cNvPicPr preferRelativeResize="0"/>
          <p:nvPr/>
        </p:nvPicPr>
        <p:blipFill>
          <a:blip r:embed="rId3">
            <a:alphaModFix/>
          </a:blip>
          <a:stretch>
            <a:fillRect/>
          </a:stretch>
        </p:blipFill>
        <p:spPr>
          <a:xfrm>
            <a:off x="245725" y="704925"/>
            <a:ext cx="5385175" cy="934628"/>
          </a:xfrm>
          <a:prstGeom prst="rect">
            <a:avLst/>
          </a:prstGeom>
          <a:noFill/>
          <a:ln>
            <a:noFill/>
          </a:ln>
          <a:effectLst>
            <a:outerShdw blurRad="200025"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210325" y="704925"/>
            <a:ext cx="2573025" cy="1949525"/>
          </a:xfrm>
          <a:prstGeom prst="rect">
            <a:avLst/>
          </a:prstGeom>
          <a:noFill/>
          <a:ln>
            <a:noFill/>
          </a:ln>
          <a:effectLst>
            <a:outerShdw blurRad="57150" rotWithShape="0" algn="bl" dir="5400000" dist="114300">
              <a:srgbClr val="000000">
                <a:alpha val="50000"/>
              </a:srgbClr>
            </a:outerShdw>
          </a:effectLst>
        </p:spPr>
      </p:pic>
      <p:pic>
        <p:nvPicPr>
          <p:cNvPr id="90" name="Google Shape;90;p17"/>
          <p:cNvPicPr preferRelativeResize="0"/>
          <p:nvPr/>
        </p:nvPicPr>
        <p:blipFill>
          <a:blip r:embed="rId5">
            <a:alphaModFix/>
          </a:blip>
          <a:stretch>
            <a:fillRect/>
          </a:stretch>
        </p:blipFill>
        <p:spPr>
          <a:xfrm>
            <a:off x="245725" y="1836575"/>
            <a:ext cx="5385174" cy="1186201"/>
          </a:xfrm>
          <a:prstGeom prst="rect">
            <a:avLst/>
          </a:prstGeom>
          <a:noFill/>
          <a:ln>
            <a:noFill/>
          </a:ln>
          <a:effectLst>
            <a:outerShdw blurRad="200025"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487" name="Shape 487"/>
        <p:cNvGrpSpPr/>
        <p:nvPr/>
      </p:nvGrpSpPr>
      <p:grpSpPr>
        <a:xfrm>
          <a:off x="0" y="0"/>
          <a:ext cx="0" cy="0"/>
          <a:chOff x="0" y="0"/>
          <a:chExt cx="0" cy="0"/>
        </a:xfrm>
      </p:grpSpPr>
      <p:sp>
        <p:nvSpPr>
          <p:cNvPr id="488" name="Google Shape;488;p62"/>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Device Admin</a:t>
            </a:r>
            <a:endParaRPr b="1" sz="2100">
              <a:solidFill>
                <a:schemeClr val="dk1"/>
              </a:solidFill>
              <a:latin typeface="Impact"/>
              <a:ea typeface="Impact"/>
              <a:cs typeface="Impact"/>
              <a:sym typeface="Impact"/>
            </a:endParaRPr>
          </a:p>
        </p:txBody>
      </p:sp>
      <p:sp>
        <p:nvSpPr>
          <p:cNvPr id="489" name="Google Shape;489;p62"/>
          <p:cNvSpPr txBox="1"/>
          <p:nvPr/>
        </p:nvSpPr>
        <p:spPr>
          <a:xfrm>
            <a:off x="120325" y="641675"/>
            <a:ext cx="8532300" cy="411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l"/>
              <a:t>Set password quality.</a:t>
            </a:r>
            <a:endParaRPr/>
          </a:p>
          <a:p>
            <a:pPr indent="-317500" lvl="0" marL="457200" rtl="0" algn="l">
              <a:lnSpc>
                <a:spcPct val="115000"/>
              </a:lnSpc>
              <a:spcBef>
                <a:spcPts val="0"/>
              </a:spcBef>
              <a:spcAft>
                <a:spcPts val="0"/>
              </a:spcAft>
              <a:buSzPts val="1400"/>
              <a:buChar char="●"/>
            </a:pPr>
            <a:r>
              <a:rPr lang="el"/>
              <a:t>Specify requirements for the user's password, such as minimum length, the minimum number of numeric characters it must contain, and so on.</a:t>
            </a:r>
            <a:endParaRPr/>
          </a:p>
          <a:p>
            <a:pPr indent="-317500" lvl="0" marL="457200" rtl="0" algn="l">
              <a:lnSpc>
                <a:spcPct val="115000"/>
              </a:lnSpc>
              <a:spcBef>
                <a:spcPts val="0"/>
              </a:spcBef>
              <a:spcAft>
                <a:spcPts val="0"/>
              </a:spcAft>
              <a:buSzPts val="1400"/>
              <a:buChar char="●"/>
            </a:pPr>
            <a:r>
              <a:rPr lang="el"/>
              <a:t>Set the password. If the password does not conform to the specified policies, the system returns an error.</a:t>
            </a:r>
            <a:endParaRPr/>
          </a:p>
          <a:p>
            <a:pPr indent="-317500" lvl="0" marL="457200" rtl="0" algn="l">
              <a:lnSpc>
                <a:spcPct val="115000"/>
              </a:lnSpc>
              <a:spcBef>
                <a:spcPts val="0"/>
              </a:spcBef>
              <a:spcAft>
                <a:spcPts val="0"/>
              </a:spcAft>
              <a:buSzPts val="1400"/>
              <a:buChar char="●"/>
            </a:pPr>
            <a:r>
              <a:rPr lang="el"/>
              <a:t>Set how many failed password attempts can occur before the device is wiped (that is, restored to factory settings).</a:t>
            </a:r>
            <a:endParaRPr/>
          </a:p>
          <a:p>
            <a:pPr indent="-317500" lvl="0" marL="457200" rtl="0" algn="l">
              <a:lnSpc>
                <a:spcPct val="115000"/>
              </a:lnSpc>
              <a:spcBef>
                <a:spcPts val="0"/>
              </a:spcBef>
              <a:spcAft>
                <a:spcPts val="0"/>
              </a:spcAft>
              <a:buSzPts val="1400"/>
              <a:buChar char="●"/>
            </a:pPr>
            <a:r>
              <a:rPr lang="el"/>
              <a:t>Set how long from now the password will expire.</a:t>
            </a:r>
            <a:endParaRPr/>
          </a:p>
          <a:p>
            <a:pPr indent="-317500" lvl="0" marL="457200" rtl="0" algn="l">
              <a:lnSpc>
                <a:spcPct val="115000"/>
              </a:lnSpc>
              <a:spcBef>
                <a:spcPts val="0"/>
              </a:spcBef>
              <a:spcAft>
                <a:spcPts val="0"/>
              </a:spcAft>
              <a:buSzPts val="1400"/>
              <a:buChar char="●"/>
            </a:pPr>
            <a:r>
              <a:rPr lang="el"/>
              <a:t>Set the password history length (length refers to number of old passwords stored in the history). This prevents users from reusing one of the last n passwords they previously used.</a:t>
            </a:r>
            <a:endParaRPr/>
          </a:p>
          <a:p>
            <a:pPr indent="-317500" lvl="0" marL="457200" rtl="0" algn="l">
              <a:lnSpc>
                <a:spcPct val="115000"/>
              </a:lnSpc>
              <a:spcBef>
                <a:spcPts val="0"/>
              </a:spcBef>
              <a:spcAft>
                <a:spcPts val="0"/>
              </a:spcAft>
              <a:buSzPts val="1400"/>
              <a:buChar char="●"/>
            </a:pPr>
            <a:r>
              <a:rPr lang="el"/>
              <a:t>Specify that the storage area should be encrypted, if the device supports it.</a:t>
            </a:r>
            <a:endParaRPr/>
          </a:p>
          <a:p>
            <a:pPr indent="-317500" lvl="0" marL="457200" rtl="0" algn="l">
              <a:lnSpc>
                <a:spcPct val="115000"/>
              </a:lnSpc>
              <a:spcBef>
                <a:spcPts val="0"/>
              </a:spcBef>
              <a:spcAft>
                <a:spcPts val="0"/>
              </a:spcAft>
              <a:buSzPts val="1400"/>
              <a:buChar char="●"/>
            </a:pPr>
            <a:r>
              <a:rPr lang="el"/>
              <a:t>Set the maximum amount of inactive time that can elapse before the device locks.</a:t>
            </a:r>
            <a:endParaRPr/>
          </a:p>
          <a:p>
            <a:pPr indent="-317500" lvl="0" marL="457200" rtl="0" algn="l">
              <a:lnSpc>
                <a:spcPct val="115000"/>
              </a:lnSpc>
              <a:spcBef>
                <a:spcPts val="0"/>
              </a:spcBef>
              <a:spcAft>
                <a:spcPts val="0"/>
              </a:spcAft>
              <a:buSzPts val="1400"/>
              <a:buChar char="●"/>
            </a:pPr>
            <a:r>
              <a:rPr b="1" lang="el"/>
              <a:t>Make the device lock immediately.</a:t>
            </a:r>
            <a:endParaRPr b="1"/>
          </a:p>
          <a:p>
            <a:pPr indent="-317500" lvl="0" marL="457200" rtl="0" algn="l">
              <a:lnSpc>
                <a:spcPct val="115000"/>
              </a:lnSpc>
              <a:spcBef>
                <a:spcPts val="0"/>
              </a:spcBef>
              <a:spcAft>
                <a:spcPts val="0"/>
              </a:spcAft>
              <a:buSzPts val="1400"/>
              <a:buChar char="●"/>
            </a:pPr>
            <a:r>
              <a:rPr b="1" lang="el"/>
              <a:t>Wipe the device's data (that is, restore factory settings).</a:t>
            </a:r>
            <a:endParaRPr b="1"/>
          </a:p>
          <a:p>
            <a:pPr indent="-317500" lvl="0" marL="457200" rtl="0" algn="l">
              <a:lnSpc>
                <a:spcPct val="115000"/>
              </a:lnSpc>
              <a:spcBef>
                <a:spcPts val="0"/>
              </a:spcBef>
              <a:spcAft>
                <a:spcPts val="0"/>
              </a:spcAft>
              <a:buSzPts val="1400"/>
              <a:buChar char="●"/>
            </a:pPr>
            <a:r>
              <a:rPr lang="el"/>
              <a:t>Disable the camera.</a:t>
            </a:r>
            <a:endParaRPr/>
          </a:p>
          <a:p>
            <a:pPr indent="0" lvl="0" marL="0" rtl="0" algn="l">
              <a:lnSpc>
                <a:spcPct val="115000"/>
              </a:lnSpc>
              <a:spcBef>
                <a:spcPts val="0"/>
              </a:spcBef>
              <a:spcAft>
                <a:spcPts val="0"/>
              </a:spcAft>
              <a:buNone/>
            </a:pPr>
            <a:r>
              <a:t/>
            </a:r>
            <a:endParaRPr b="1"/>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493" name="Shape 493"/>
        <p:cNvGrpSpPr/>
        <p:nvPr/>
      </p:nvGrpSpPr>
      <p:grpSpPr>
        <a:xfrm>
          <a:off x="0" y="0"/>
          <a:ext cx="0" cy="0"/>
          <a:chOff x="0" y="0"/>
          <a:chExt cx="0" cy="0"/>
        </a:xfrm>
      </p:grpSpPr>
      <p:sp>
        <p:nvSpPr>
          <p:cNvPr id="494" name="Google Shape;494;p63"/>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Device Admin - Implementation</a:t>
            </a:r>
            <a:endParaRPr b="1" sz="2100">
              <a:solidFill>
                <a:schemeClr val="dk1"/>
              </a:solidFill>
              <a:latin typeface="Impact"/>
              <a:ea typeface="Impact"/>
              <a:cs typeface="Impact"/>
              <a:sym typeface="Impact"/>
            </a:endParaRPr>
          </a:p>
        </p:txBody>
      </p:sp>
      <p:pic>
        <p:nvPicPr>
          <p:cNvPr id="495" name="Google Shape;495;p63"/>
          <p:cNvPicPr preferRelativeResize="0"/>
          <p:nvPr/>
        </p:nvPicPr>
        <p:blipFill>
          <a:blip r:embed="rId3">
            <a:alphaModFix/>
          </a:blip>
          <a:stretch>
            <a:fillRect/>
          </a:stretch>
        </p:blipFill>
        <p:spPr>
          <a:xfrm>
            <a:off x="152400" y="810700"/>
            <a:ext cx="6043874" cy="3103151"/>
          </a:xfrm>
          <a:prstGeom prst="rect">
            <a:avLst/>
          </a:prstGeom>
          <a:noFill/>
          <a:ln>
            <a:noFill/>
          </a:ln>
          <a:effectLst>
            <a:outerShdw blurRad="385763" rotWithShape="0" algn="bl" dir="5400000" dist="95250">
              <a:srgbClr val="000000">
                <a:alpha val="50000"/>
              </a:srgbClr>
            </a:outerShdw>
          </a:effectLst>
        </p:spPr>
      </p:pic>
      <p:cxnSp>
        <p:nvCxnSpPr>
          <p:cNvPr id="496" name="Google Shape;496;p63"/>
          <p:cNvCxnSpPr/>
          <p:nvPr/>
        </p:nvCxnSpPr>
        <p:spPr>
          <a:xfrm flipH="1" rot="10800000">
            <a:off x="3689675" y="992725"/>
            <a:ext cx="2977800" cy="9900"/>
          </a:xfrm>
          <a:prstGeom prst="straightConnector1">
            <a:avLst/>
          </a:prstGeom>
          <a:noFill/>
          <a:ln cap="flat" cmpd="sng" w="9525">
            <a:solidFill>
              <a:schemeClr val="dk2"/>
            </a:solidFill>
            <a:prstDash val="solid"/>
            <a:round/>
            <a:headEnd len="med" w="med" type="triangle"/>
            <a:tailEnd len="med" w="med" type="none"/>
          </a:ln>
        </p:spPr>
      </p:cxnSp>
      <p:cxnSp>
        <p:nvCxnSpPr>
          <p:cNvPr id="497" name="Google Shape;497;p63"/>
          <p:cNvCxnSpPr/>
          <p:nvPr/>
        </p:nvCxnSpPr>
        <p:spPr>
          <a:xfrm flipH="1" rot="10800000">
            <a:off x="5035200" y="2696975"/>
            <a:ext cx="1612200" cy="2100"/>
          </a:xfrm>
          <a:prstGeom prst="straightConnector1">
            <a:avLst/>
          </a:prstGeom>
          <a:noFill/>
          <a:ln cap="flat" cmpd="sng" w="9525">
            <a:solidFill>
              <a:schemeClr val="dk2"/>
            </a:solidFill>
            <a:prstDash val="solid"/>
            <a:round/>
            <a:headEnd len="med" w="med" type="triangle"/>
            <a:tailEnd len="med" w="med" type="none"/>
          </a:ln>
        </p:spPr>
      </p:cxnSp>
      <p:cxnSp>
        <p:nvCxnSpPr>
          <p:cNvPr id="498" name="Google Shape;498;p63"/>
          <p:cNvCxnSpPr/>
          <p:nvPr/>
        </p:nvCxnSpPr>
        <p:spPr>
          <a:xfrm flipH="1" rot="10800000">
            <a:off x="5528500" y="3389000"/>
            <a:ext cx="1108800" cy="3900"/>
          </a:xfrm>
          <a:prstGeom prst="straightConnector1">
            <a:avLst/>
          </a:prstGeom>
          <a:noFill/>
          <a:ln cap="flat" cmpd="sng" w="9525">
            <a:solidFill>
              <a:schemeClr val="dk2"/>
            </a:solidFill>
            <a:prstDash val="solid"/>
            <a:round/>
            <a:headEnd len="med" w="med" type="triangle"/>
            <a:tailEnd len="med" w="med" type="none"/>
          </a:ln>
        </p:spPr>
      </p:cxnSp>
      <p:sp>
        <p:nvSpPr>
          <p:cNvPr id="499" name="Google Shape;499;p63"/>
          <p:cNvSpPr txBox="1"/>
          <p:nvPr/>
        </p:nvSpPr>
        <p:spPr>
          <a:xfrm>
            <a:off x="6797850" y="832175"/>
            <a:ext cx="1774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100"/>
              <a:t>DeviceAdminReceiver subclass</a:t>
            </a:r>
            <a:endParaRPr sz="1100"/>
          </a:p>
        </p:txBody>
      </p:sp>
      <p:sp>
        <p:nvSpPr>
          <p:cNvPr id="500" name="Google Shape;500;p63"/>
          <p:cNvSpPr txBox="1"/>
          <p:nvPr/>
        </p:nvSpPr>
        <p:spPr>
          <a:xfrm>
            <a:off x="6797850" y="2476525"/>
            <a:ext cx="177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100"/>
              <a:t>Permission</a:t>
            </a:r>
            <a:endParaRPr sz="1100"/>
          </a:p>
        </p:txBody>
      </p:sp>
      <p:sp>
        <p:nvSpPr>
          <p:cNvPr id="501" name="Google Shape;501;p63"/>
          <p:cNvSpPr txBox="1"/>
          <p:nvPr/>
        </p:nvSpPr>
        <p:spPr>
          <a:xfrm>
            <a:off x="6797850" y="3213950"/>
            <a:ext cx="132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100"/>
              <a:t>Filter</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05" name="Shape 505"/>
        <p:cNvGrpSpPr/>
        <p:nvPr/>
      </p:nvGrpSpPr>
      <p:grpSpPr>
        <a:xfrm>
          <a:off x="0" y="0"/>
          <a:ext cx="0" cy="0"/>
          <a:chOff x="0" y="0"/>
          <a:chExt cx="0" cy="0"/>
        </a:xfrm>
      </p:grpSpPr>
      <p:sp>
        <p:nvSpPr>
          <p:cNvPr id="506" name="Google Shape;506;p64"/>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Device Admin - Callbacks</a:t>
            </a:r>
            <a:endParaRPr b="1" sz="2100">
              <a:solidFill>
                <a:schemeClr val="dk1"/>
              </a:solidFill>
              <a:latin typeface="Impact"/>
              <a:ea typeface="Impact"/>
              <a:cs typeface="Impact"/>
              <a:sym typeface="Impact"/>
            </a:endParaRPr>
          </a:p>
        </p:txBody>
      </p:sp>
      <p:pic>
        <p:nvPicPr>
          <p:cNvPr id="507" name="Google Shape;507;p64"/>
          <p:cNvPicPr preferRelativeResize="0"/>
          <p:nvPr/>
        </p:nvPicPr>
        <p:blipFill>
          <a:blip r:embed="rId3">
            <a:alphaModFix/>
          </a:blip>
          <a:stretch>
            <a:fillRect/>
          </a:stretch>
        </p:blipFill>
        <p:spPr>
          <a:xfrm>
            <a:off x="1365575" y="700775"/>
            <a:ext cx="5331999" cy="4062825"/>
          </a:xfrm>
          <a:prstGeom prst="rect">
            <a:avLst/>
          </a:prstGeom>
          <a:noFill/>
          <a:ln>
            <a:noFill/>
          </a:ln>
          <a:effectLst>
            <a:outerShdw blurRad="385763" rotWithShape="0" algn="bl" dir="5400000" dist="95250">
              <a:srgbClr val="000000">
                <a:alpha val="50000"/>
              </a:srgbClr>
            </a:outerShdw>
          </a:effectLst>
        </p:spPr>
      </p:pic>
      <p:sp>
        <p:nvSpPr>
          <p:cNvPr id="508" name="Google Shape;508;p64"/>
          <p:cNvSpPr txBox="1"/>
          <p:nvPr/>
        </p:nvSpPr>
        <p:spPr>
          <a:xfrm>
            <a:off x="6797850" y="2476525"/>
            <a:ext cx="177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100"/>
              <a:t>Permission</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12" name="Shape 512"/>
        <p:cNvGrpSpPr/>
        <p:nvPr/>
      </p:nvGrpSpPr>
      <p:grpSpPr>
        <a:xfrm>
          <a:off x="0" y="0"/>
          <a:ext cx="0" cy="0"/>
          <a:chOff x="0" y="0"/>
          <a:chExt cx="0" cy="0"/>
        </a:xfrm>
      </p:grpSpPr>
      <p:sp>
        <p:nvSpPr>
          <p:cNvPr id="513" name="Google Shape;513;p65"/>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Common Malpractices</a:t>
            </a:r>
            <a:endParaRPr b="1" sz="2100">
              <a:solidFill>
                <a:schemeClr val="dk1"/>
              </a:solidFill>
              <a:latin typeface="Impact"/>
              <a:ea typeface="Impact"/>
              <a:cs typeface="Impact"/>
              <a:sym typeface="Impact"/>
            </a:endParaRPr>
          </a:p>
        </p:txBody>
      </p:sp>
      <p:sp>
        <p:nvSpPr>
          <p:cNvPr id="514" name="Google Shape;514;p65"/>
          <p:cNvSpPr txBox="1"/>
          <p:nvPr/>
        </p:nvSpPr>
        <p:spPr>
          <a:xfrm>
            <a:off x="839975" y="1016250"/>
            <a:ext cx="3380700" cy="240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Webviews</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Floating Windows</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Accessibility Service</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Administration API</a:t>
            </a:r>
            <a:endParaRPr b="1" sz="1700">
              <a:solidFill>
                <a:srgbClr val="999999"/>
              </a:solidFill>
            </a:endParaRPr>
          </a:p>
          <a:p>
            <a:pPr indent="-336550" lvl="0" marL="457200" rtl="0" algn="l">
              <a:lnSpc>
                <a:spcPct val="150000"/>
              </a:lnSpc>
              <a:spcBef>
                <a:spcPts val="0"/>
              </a:spcBef>
              <a:spcAft>
                <a:spcPts val="0"/>
              </a:spcAft>
              <a:buClr>
                <a:schemeClr val="dk1"/>
              </a:buClr>
              <a:buSzPts val="1700"/>
              <a:buChar char="➢"/>
            </a:pPr>
            <a:r>
              <a:rPr b="1" lang="el" sz="1700">
                <a:solidFill>
                  <a:schemeClr val="dk1"/>
                </a:solidFill>
              </a:rPr>
              <a:t>Reflection</a:t>
            </a:r>
            <a:endParaRPr b="1" sz="1700">
              <a:solidFill>
                <a:schemeClr val="dk1"/>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Dynamic Code Loading</a:t>
            </a:r>
            <a:endParaRPr b="1" sz="1700">
              <a:solidFill>
                <a:srgbClr val="999999"/>
              </a:solidFill>
            </a:endParaRPr>
          </a:p>
        </p:txBody>
      </p:sp>
      <p:pic>
        <p:nvPicPr>
          <p:cNvPr id="515" name="Google Shape;515;p65"/>
          <p:cNvPicPr preferRelativeResize="0"/>
          <p:nvPr/>
        </p:nvPicPr>
        <p:blipFill>
          <a:blip r:embed="rId3">
            <a:alphaModFix/>
          </a:blip>
          <a:stretch>
            <a:fillRect/>
          </a:stretch>
        </p:blipFill>
        <p:spPr>
          <a:xfrm>
            <a:off x="5347825" y="715300"/>
            <a:ext cx="2538250" cy="3206200"/>
          </a:xfrm>
          <a:prstGeom prst="rect">
            <a:avLst/>
          </a:prstGeom>
          <a:noFill/>
          <a:ln>
            <a:noFill/>
          </a:ln>
          <a:effectLst>
            <a:outerShdw blurRad="385763" rotWithShape="0" algn="bl" dir="5400000" dist="95250">
              <a:srgbClr val="000000">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19" name="Shape 519"/>
        <p:cNvGrpSpPr/>
        <p:nvPr/>
      </p:nvGrpSpPr>
      <p:grpSpPr>
        <a:xfrm>
          <a:off x="0" y="0"/>
          <a:ext cx="0" cy="0"/>
          <a:chOff x="0" y="0"/>
          <a:chExt cx="0" cy="0"/>
        </a:xfrm>
      </p:grpSpPr>
      <p:sp>
        <p:nvSpPr>
          <p:cNvPr id="520" name="Google Shape;520;p66"/>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Java Reflection</a:t>
            </a:r>
            <a:endParaRPr b="1" sz="2100">
              <a:solidFill>
                <a:schemeClr val="dk1"/>
              </a:solidFill>
              <a:latin typeface="Impact"/>
              <a:ea typeface="Impact"/>
              <a:cs typeface="Impact"/>
              <a:sym typeface="Impact"/>
            </a:endParaRPr>
          </a:p>
        </p:txBody>
      </p:sp>
      <p:sp>
        <p:nvSpPr>
          <p:cNvPr id="521" name="Google Shape;521;p66"/>
          <p:cNvSpPr txBox="1"/>
          <p:nvPr/>
        </p:nvSpPr>
        <p:spPr>
          <a:xfrm>
            <a:off x="172425" y="1704475"/>
            <a:ext cx="8261700" cy="185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l"/>
              <a:t>Reflection is commonly used by programs which require the ability to examine or modify the runtime behavior of applications running in the Java virtual machine. This is a relatively advanced feature and should be used only by developers who have a strong grasp of the fundamentals of the language. With that caveat in mind, reflection is a powerful technique and can enable applications to perform operations which would otherwise be impossible.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22" name="Google Shape;522;p66"/>
          <p:cNvPicPr preferRelativeResize="0"/>
          <p:nvPr/>
        </p:nvPicPr>
        <p:blipFill>
          <a:blip r:embed="rId3">
            <a:alphaModFix/>
          </a:blip>
          <a:stretch>
            <a:fillRect/>
          </a:stretch>
        </p:blipFill>
        <p:spPr>
          <a:xfrm>
            <a:off x="172425" y="723925"/>
            <a:ext cx="4830674" cy="690100"/>
          </a:xfrm>
          <a:prstGeom prst="rect">
            <a:avLst/>
          </a:prstGeom>
          <a:noFill/>
          <a:ln>
            <a:noFill/>
          </a:ln>
          <a:effectLst>
            <a:outerShdw blurRad="385763" rotWithShape="0" algn="bl" dir="5400000" dist="95250">
              <a:srgbClr val="000000">
                <a:alpha val="50000"/>
              </a:srgbClr>
            </a:outerShdw>
          </a:effectLst>
        </p:spPr>
      </p:pic>
      <p:pic>
        <p:nvPicPr>
          <p:cNvPr id="523" name="Google Shape;523;p66"/>
          <p:cNvPicPr preferRelativeResize="0"/>
          <p:nvPr/>
        </p:nvPicPr>
        <p:blipFill>
          <a:blip r:embed="rId4">
            <a:alphaModFix/>
          </a:blip>
          <a:stretch>
            <a:fillRect/>
          </a:stretch>
        </p:blipFill>
        <p:spPr>
          <a:xfrm>
            <a:off x="1245250" y="3198523"/>
            <a:ext cx="6116050" cy="1475500"/>
          </a:xfrm>
          <a:prstGeom prst="rect">
            <a:avLst/>
          </a:prstGeom>
          <a:noFill/>
          <a:ln>
            <a:noFill/>
          </a:ln>
          <a:effectLst>
            <a:outerShdw blurRad="385763" rotWithShape="0" algn="bl" dir="5400000" dist="95250">
              <a:srgbClr val="000000">
                <a:alpha val="50000"/>
              </a:srgbClr>
            </a:outerShdw>
          </a:effectLst>
        </p:spPr>
      </p:pic>
      <p:sp>
        <p:nvSpPr>
          <p:cNvPr id="524" name="Google Shape;524;p66"/>
          <p:cNvSpPr txBox="1"/>
          <p:nvPr/>
        </p:nvSpPr>
        <p:spPr>
          <a:xfrm>
            <a:off x="1570050" y="4674025"/>
            <a:ext cx="50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Figure from: </a:t>
            </a:r>
            <a:r>
              <a:rPr lang="el" u="sng">
                <a:solidFill>
                  <a:schemeClr val="hlink"/>
                </a:solidFill>
                <a:hlinkClick r:id="rId5"/>
              </a:rPr>
              <a:t>https://techvidvan.com/tutorials/reflection-in-java/</a:t>
            </a:r>
            <a:r>
              <a:rPr lang="el"/>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28" name="Shape 528"/>
        <p:cNvGrpSpPr/>
        <p:nvPr/>
      </p:nvGrpSpPr>
      <p:grpSpPr>
        <a:xfrm>
          <a:off x="0" y="0"/>
          <a:ext cx="0" cy="0"/>
          <a:chOff x="0" y="0"/>
          <a:chExt cx="0" cy="0"/>
        </a:xfrm>
      </p:grpSpPr>
      <p:sp>
        <p:nvSpPr>
          <p:cNvPr id="529" name="Google Shape;529;p67"/>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Java Reflection</a:t>
            </a:r>
            <a:endParaRPr b="1" sz="2100">
              <a:solidFill>
                <a:schemeClr val="dk1"/>
              </a:solidFill>
              <a:latin typeface="Impact"/>
              <a:ea typeface="Impact"/>
              <a:cs typeface="Impact"/>
              <a:sym typeface="Impact"/>
            </a:endParaRPr>
          </a:p>
        </p:txBody>
      </p:sp>
      <p:sp>
        <p:nvSpPr>
          <p:cNvPr id="530" name="Google Shape;530;p67"/>
          <p:cNvSpPr txBox="1"/>
          <p:nvPr/>
        </p:nvSpPr>
        <p:spPr>
          <a:xfrm>
            <a:off x="1580075" y="4172700"/>
            <a:ext cx="50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url: </a:t>
            </a:r>
            <a:r>
              <a:rPr lang="el" u="sng">
                <a:solidFill>
                  <a:schemeClr val="hlink"/>
                </a:solidFill>
                <a:hlinkClick r:id="rId3"/>
              </a:rPr>
              <a:t>https://techvidvan.com/tutorials/reflection-in-java/</a:t>
            </a:r>
            <a:r>
              <a:rPr lang="el"/>
              <a:t> </a:t>
            </a:r>
            <a:endParaRPr/>
          </a:p>
        </p:txBody>
      </p:sp>
      <p:pic>
        <p:nvPicPr>
          <p:cNvPr id="531" name="Google Shape;531;p67"/>
          <p:cNvPicPr preferRelativeResize="0"/>
          <p:nvPr/>
        </p:nvPicPr>
        <p:blipFill>
          <a:blip r:embed="rId4">
            <a:alphaModFix/>
          </a:blip>
          <a:stretch>
            <a:fillRect/>
          </a:stretch>
        </p:blipFill>
        <p:spPr>
          <a:xfrm>
            <a:off x="774025" y="790650"/>
            <a:ext cx="7096627" cy="3163675"/>
          </a:xfrm>
          <a:prstGeom prst="rect">
            <a:avLst/>
          </a:prstGeom>
          <a:noFill/>
          <a:ln>
            <a:noFill/>
          </a:ln>
          <a:effectLst>
            <a:outerShdw blurRad="385763" rotWithShape="0" algn="bl" dir="5400000" dist="952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35" name="Shape 535"/>
        <p:cNvGrpSpPr/>
        <p:nvPr/>
      </p:nvGrpSpPr>
      <p:grpSpPr>
        <a:xfrm>
          <a:off x="0" y="0"/>
          <a:ext cx="0" cy="0"/>
          <a:chOff x="0" y="0"/>
          <a:chExt cx="0" cy="0"/>
        </a:xfrm>
      </p:grpSpPr>
      <p:sp>
        <p:nvSpPr>
          <p:cNvPr id="536" name="Google Shape;536;p68"/>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Java Reflection</a:t>
            </a:r>
            <a:endParaRPr b="1" sz="2100">
              <a:solidFill>
                <a:schemeClr val="dk1"/>
              </a:solidFill>
              <a:latin typeface="Impact"/>
              <a:ea typeface="Impact"/>
              <a:cs typeface="Impact"/>
              <a:sym typeface="Impact"/>
            </a:endParaRPr>
          </a:p>
        </p:txBody>
      </p:sp>
      <p:pic>
        <p:nvPicPr>
          <p:cNvPr id="537" name="Google Shape;537;p68"/>
          <p:cNvPicPr preferRelativeResize="0"/>
          <p:nvPr/>
        </p:nvPicPr>
        <p:blipFill>
          <a:blip r:embed="rId3">
            <a:alphaModFix/>
          </a:blip>
          <a:stretch>
            <a:fillRect/>
          </a:stretch>
        </p:blipFill>
        <p:spPr>
          <a:xfrm>
            <a:off x="60150" y="660300"/>
            <a:ext cx="3733975" cy="2137049"/>
          </a:xfrm>
          <a:prstGeom prst="rect">
            <a:avLst/>
          </a:prstGeom>
          <a:noFill/>
          <a:ln>
            <a:noFill/>
          </a:ln>
          <a:effectLst>
            <a:outerShdw blurRad="385763" rotWithShape="0" algn="bl" dir="5400000" dist="95250">
              <a:srgbClr val="000000">
                <a:alpha val="50000"/>
              </a:srgbClr>
            </a:outerShdw>
          </a:effectLst>
        </p:spPr>
      </p:pic>
      <p:pic>
        <p:nvPicPr>
          <p:cNvPr id="538" name="Google Shape;538;p68"/>
          <p:cNvPicPr preferRelativeResize="0"/>
          <p:nvPr/>
        </p:nvPicPr>
        <p:blipFill>
          <a:blip r:embed="rId4">
            <a:alphaModFix/>
          </a:blip>
          <a:stretch>
            <a:fillRect/>
          </a:stretch>
        </p:blipFill>
        <p:spPr>
          <a:xfrm>
            <a:off x="3993250" y="660300"/>
            <a:ext cx="4998351" cy="3721200"/>
          </a:xfrm>
          <a:prstGeom prst="rect">
            <a:avLst/>
          </a:prstGeom>
          <a:noFill/>
          <a:ln>
            <a:noFill/>
          </a:ln>
          <a:effectLst>
            <a:outerShdw blurRad="385763" rotWithShape="0" algn="bl" dir="5400000" dist="95250">
              <a:srgbClr val="000000">
                <a:alpha val="50000"/>
              </a:srgbClr>
            </a:outerShdw>
          </a:effectLst>
        </p:spPr>
      </p:pic>
      <p:sp>
        <p:nvSpPr>
          <p:cNvPr id="539" name="Google Shape;539;p68"/>
          <p:cNvSpPr txBox="1"/>
          <p:nvPr/>
        </p:nvSpPr>
        <p:spPr>
          <a:xfrm>
            <a:off x="350950" y="3268575"/>
            <a:ext cx="2727000" cy="743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sz="1100"/>
              <a:t>The Test class users reflection to get the ReflectionDemo class characteristics and invoke its defined methods.</a:t>
            </a:r>
            <a:endParaRPr sz="1100"/>
          </a:p>
        </p:txBody>
      </p:sp>
      <p:sp>
        <p:nvSpPr>
          <p:cNvPr id="540" name="Google Shape;540;p68"/>
          <p:cNvSpPr txBox="1"/>
          <p:nvPr/>
        </p:nvSpPr>
        <p:spPr>
          <a:xfrm>
            <a:off x="1267225" y="4612100"/>
            <a:ext cx="57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u="sng">
                <a:solidFill>
                  <a:schemeClr val="hlink"/>
                </a:solidFill>
                <a:hlinkClick r:id="rId5"/>
              </a:rPr>
              <a:t>https://techvidvan.com/tutorials/reflection-in-java/</a:t>
            </a:r>
            <a:r>
              <a:rPr lang="el"/>
              <a:t> </a:t>
            </a:r>
            <a:endParaRPr/>
          </a:p>
        </p:txBody>
      </p:sp>
      <p:cxnSp>
        <p:nvCxnSpPr>
          <p:cNvPr id="541" name="Google Shape;541;p68"/>
          <p:cNvCxnSpPr/>
          <p:nvPr/>
        </p:nvCxnSpPr>
        <p:spPr>
          <a:xfrm flipH="1" rot="10800000">
            <a:off x="3088100" y="1233325"/>
            <a:ext cx="1393500" cy="20553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542" name="Google Shape;542;p68"/>
          <p:cNvCxnSpPr/>
          <p:nvPr/>
        </p:nvCxnSpPr>
        <p:spPr>
          <a:xfrm flipH="1" rot="10800000">
            <a:off x="3188375" y="2125525"/>
            <a:ext cx="1293300" cy="12333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543" name="Google Shape;543;p68"/>
          <p:cNvCxnSpPr/>
          <p:nvPr/>
        </p:nvCxnSpPr>
        <p:spPr>
          <a:xfrm flipH="1" rot="10800000">
            <a:off x="3228475" y="2797475"/>
            <a:ext cx="1203300" cy="7017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544" name="Google Shape;544;p68"/>
          <p:cNvCxnSpPr/>
          <p:nvPr/>
        </p:nvCxnSpPr>
        <p:spPr>
          <a:xfrm flipH="1" rot="10800000">
            <a:off x="3278600" y="3599300"/>
            <a:ext cx="1122900" cy="603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48" name="Shape 548"/>
        <p:cNvGrpSpPr/>
        <p:nvPr/>
      </p:nvGrpSpPr>
      <p:grpSpPr>
        <a:xfrm>
          <a:off x="0" y="0"/>
          <a:ext cx="0" cy="0"/>
          <a:chOff x="0" y="0"/>
          <a:chExt cx="0" cy="0"/>
        </a:xfrm>
      </p:grpSpPr>
      <p:sp>
        <p:nvSpPr>
          <p:cNvPr id="549" name="Google Shape;549;p69"/>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Java Reflection - Misuse</a:t>
            </a:r>
            <a:endParaRPr b="1" sz="2100">
              <a:solidFill>
                <a:schemeClr val="dk1"/>
              </a:solidFill>
              <a:latin typeface="Impact"/>
              <a:ea typeface="Impact"/>
              <a:cs typeface="Impact"/>
              <a:sym typeface="Impact"/>
            </a:endParaRPr>
          </a:p>
        </p:txBody>
      </p:sp>
      <p:sp>
        <p:nvSpPr>
          <p:cNvPr id="550" name="Google Shape;550;p69"/>
          <p:cNvSpPr txBox="1"/>
          <p:nvPr/>
        </p:nvSpPr>
        <p:spPr>
          <a:xfrm>
            <a:off x="1034725" y="1393563"/>
            <a:ext cx="514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l"/>
              <a:t>Example: “</a:t>
            </a:r>
            <a:r>
              <a:rPr lang="el"/>
              <a:t>java.lang.Runtime” , “1”</a:t>
            </a:r>
            <a:endParaRPr/>
          </a:p>
        </p:txBody>
      </p:sp>
      <p:sp>
        <p:nvSpPr>
          <p:cNvPr id="551" name="Google Shape;551;p69"/>
          <p:cNvSpPr txBox="1"/>
          <p:nvPr/>
        </p:nvSpPr>
        <p:spPr>
          <a:xfrm>
            <a:off x="87300" y="507900"/>
            <a:ext cx="514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a:t>Can be used to “hide” suspicious API calls </a:t>
            </a:r>
            <a:endParaRPr/>
          </a:p>
        </p:txBody>
      </p:sp>
      <p:pic>
        <p:nvPicPr>
          <p:cNvPr id="552" name="Google Shape;552;p69"/>
          <p:cNvPicPr preferRelativeResize="0"/>
          <p:nvPr/>
        </p:nvPicPr>
        <p:blipFill>
          <a:blip r:embed="rId3">
            <a:alphaModFix/>
          </a:blip>
          <a:stretch>
            <a:fillRect/>
          </a:stretch>
        </p:blipFill>
        <p:spPr>
          <a:xfrm>
            <a:off x="1034725" y="2279250"/>
            <a:ext cx="6515100" cy="1180725"/>
          </a:xfrm>
          <a:prstGeom prst="rect">
            <a:avLst/>
          </a:prstGeom>
          <a:noFill/>
          <a:ln>
            <a:noFill/>
          </a:ln>
        </p:spPr>
      </p:pic>
      <p:cxnSp>
        <p:nvCxnSpPr>
          <p:cNvPr id="553" name="Google Shape;553;p69"/>
          <p:cNvCxnSpPr/>
          <p:nvPr/>
        </p:nvCxnSpPr>
        <p:spPr>
          <a:xfrm>
            <a:off x="2827425" y="1704475"/>
            <a:ext cx="611700" cy="601500"/>
          </a:xfrm>
          <a:prstGeom prst="straightConnector1">
            <a:avLst/>
          </a:prstGeom>
          <a:noFill/>
          <a:ln cap="flat" cmpd="sng" w="9525">
            <a:solidFill>
              <a:srgbClr val="A61C00"/>
            </a:solidFill>
            <a:prstDash val="solid"/>
            <a:round/>
            <a:headEnd len="med" w="med" type="none"/>
            <a:tailEnd len="med" w="med" type="triangle"/>
          </a:ln>
        </p:spPr>
      </p:cxnSp>
      <p:cxnSp>
        <p:nvCxnSpPr>
          <p:cNvPr id="554" name="Google Shape;554;p69"/>
          <p:cNvCxnSpPr/>
          <p:nvPr/>
        </p:nvCxnSpPr>
        <p:spPr>
          <a:xfrm>
            <a:off x="3810000" y="1694450"/>
            <a:ext cx="250800" cy="571500"/>
          </a:xfrm>
          <a:prstGeom prst="straightConnector1">
            <a:avLst/>
          </a:prstGeom>
          <a:noFill/>
          <a:ln cap="flat" cmpd="sng" w="9525">
            <a:solidFill>
              <a:srgbClr val="A61C00"/>
            </a:solidFill>
            <a:prstDash val="solid"/>
            <a:round/>
            <a:headEnd len="med" w="med" type="none"/>
            <a:tailEnd len="med" w="med" type="triangle"/>
          </a:ln>
        </p:spPr>
      </p:cxnSp>
      <p:sp>
        <p:nvSpPr>
          <p:cNvPr id="555" name="Google Shape;555;p69"/>
          <p:cNvSpPr txBox="1"/>
          <p:nvPr/>
        </p:nvSpPr>
        <p:spPr>
          <a:xfrm>
            <a:off x="629675" y="4080725"/>
            <a:ext cx="161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200"/>
              <a:t>[PGP.]P_V.cD_EX\T</a:t>
            </a:r>
            <a:endParaRPr sz="1200"/>
          </a:p>
        </p:txBody>
      </p:sp>
      <p:cxnSp>
        <p:nvCxnSpPr>
          <p:cNvPr id="556" name="Google Shape;556;p69"/>
          <p:cNvCxnSpPr>
            <a:endCxn id="555" idx="1"/>
          </p:cNvCxnSpPr>
          <p:nvPr/>
        </p:nvCxnSpPr>
        <p:spPr>
          <a:xfrm rot="5400000">
            <a:off x="77075" y="2918675"/>
            <a:ext cx="1899300" cy="794100"/>
          </a:xfrm>
          <a:prstGeom prst="bentConnector4">
            <a:avLst>
              <a:gd fmla="val 7" name="adj1"/>
              <a:gd fmla="val 129987" name="adj2"/>
            </a:avLst>
          </a:prstGeom>
          <a:noFill/>
          <a:ln cap="flat" cmpd="sng" w="19050">
            <a:solidFill>
              <a:srgbClr val="A61C00"/>
            </a:solidFill>
            <a:prstDash val="solid"/>
            <a:round/>
            <a:headEnd len="med" w="med" type="none"/>
            <a:tailEnd len="med" w="med" type="stealth"/>
          </a:ln>
        </p:spPr>
      </p:cxnSp>
      <p:sp>
        <p:nvSpPr>
          <p:cNvPr id="557" name="Google Shape;557;p69"/>
          <p:cNvSpPr txBox="1"/>
          <p:nvPr/>
        </p:nvSpPr>
        <p:spPr>
          <a:xfrm>
            <a:off x="339950" y="1965875"/>
            <a:ext cx="933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a:t>Return</a:t>
            </a:r>
            <a:endParaRPr/>
          </a:p>
        </p:txBody>
      </p:sp>
      <p:sp>
        <p:nvSpPr>
          <p:cNvPr id="558" name="Google Shape;558;p69"/>
          <p:cNvSpPr txBox="1"/>
          <p:nvPr/>
        </p:nvSpPr>
        <p:spPr>
          <a:xfrm>
            <a:off x="2750700" y="4072925"/>
            <a:ext cx="531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1300"/>
              <a:t>Class</a:t>
            </a:r>
            <a:r>
              <a:rPr lang="el" sz="1300"/>
              <a:t> </a:t>
            </a:r>
            <a:r>
              <a:rPr b="1" lang="el" sz="1300"/>
              <a:t>cls</a:t>
            </a:r>
            <a:r>
              <a:rPr lang="el" sz="1300"/>
              <a:t> = </a:t>
            </a:r>
            <a:r>
              <a:rPr b="1" lang="el" sz="1300"/>
              <a:t>Class</a:t>
            </a:r>
            <a:r>
              <a:rPr lang="el" sz="1300"/>
              <a:t>.</a:t>
            </a:r>
            <a:r>
              <a:rPr b="1" lang="el" sz="1300"/>
              <a:t>forName</a:t>
            </a:r>
            <a:r>
              <a:rPr lang="el" sz="1300"/>
              <a:t>(</a:t>
            </a:r>
            <a:r>
              <a:rPr b="1" lang="el" sz="1300"/>
              <a:t>decrypt(“</a:t>
            </a:r>
            <a:r>
              <a:rPr b="1" lang="el" sz="1000">
                <a:solidFill>
                  <a:srgbClr val="980000"/>
                </a:solidFill>
              </a:rPr>
              <a:t>[PGP.]P_V.cD_EX\T</a:t>
            </a:r>
            <a:r>
              <a:rPr b="1" lang="el" sz="1000">
                <a:solidFill>
                  <a:schemeClr val="dk1"/>
                </a:solidFill>
              </a:rPr>
              <a:t>”</a:t>
            </a:r>
            <a:r>
              <a:rPr b="1" lang="el" sz="1300">
                <a:solidFill>
                  <a:schemeClr val="dk1"/>
                </a:solidFill>
              </a:rPr>
              <a:t>))</a:t>
            </a:r>
            <a:r>
              <a:rPr lang="el" sz="1300"/>
              <a:t>;</a:t>
            </a:r>
            <a:endParaRPr sz="13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62" name="Shape 562"/>
        <p:cNvGrpSpPr/>
        <p:nvPr/>
      </p:nvGrpSpPr>
      <p:grpSpPr>
        <a:xfrm>
          <a:off x="0" y="0"/>
          <a:ext cx="0" cy="0"/>
          <a:chOff x="0" y="0"/>
          <a:chExt cx="0" cy="0"/>
        </a:xfrm>
      </p:grpSpPr>
      <p:sp>
        <p:nvSpPr>
          <p:cNvPr id="563" name="Google Shape;563;p70"/>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Common Malpractices</a:t>
            </a:r>
            <a:endParaRPr b="1" sz="2100">
              <a:solidFill>
                <a:schemeClr val="dk1"/>
              </a:solidFill>
              <a:latin typeface="Impact"/>
              <a:ea typeface="Impact"/>
              <a:cs typeface="Impact"/>
              <a:sym typeface="Impact"/>
            </a:endParaRPr>
          </a:p>
        </p:txBody>
      </p:sp>
      <p:sp>
        <p:nvSpPr>
          <p:cNvPr id="564" name="Google Shape;564;p70"/>
          <p:cNvSpPr txBox="1"/>
          <p:nvPr/>
        </p:nvSpPr>
        <p:spPr>
          <a:xfrm>
            <a:off x="839975" y="1016250"/>
            <a:ext cx="3380700" cy="240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Webviews</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Floating Windows</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Accessibility Service</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Administration API</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Reflection</a:t>
            </a:r>
            <a:endParaRPr b="1" sz="1700">
              <a:solidFill>
                <a:srgbClr val="999999"/>
              </a:solidFill>
            </a:endParaRPr>
          </a:p>
          <a:p>
            <a:pPr indent="-336550" lvl="0" marL="457200" rtl="0" algn="l">
              <a:lnSpc>
                <a:spcPct val="150000"/>
              </a:lnSpc>
              <a:spcBef>
                <a:spcPts val="0"/>
              </a:spcBef>
              <a:spcAft>
                <a:spcPts val="0"/>
              </a:spcAft>
              <a:buClr>
                <a:schemeClr val="dk1"/>
              </a:buClr>
              <a:buSzPts val="1700"/>
              <a:buChar char="➢"/>
            </a:pPr>
            <a:r>
              <a:rPr b="1" lang="el" sz="1700">
                <a:solidFill>
                  <a:schemeClr val="dk1"/>
                </a:solidFill>
              </a:rPr>
              <a:t>Dynamic Code Loading</a:t>
            </a:r>
            <a:endParaRPr b="1" sz="1700">
              <a:solidFill>
                <a:schemeClr val="dk1"/>
              </a:solidFill>
            </a:endParaRPr>
          </a:p>
        </p:txBody>
      </p:sp>
      <p:pic>
        <p:nvPicPr>
          <p:cNvPr id="565" name="Google Shape;565;p70"/>
          <p:cNvPicPr preferRelativeResize="0"/>
          <p:nvPr/>
        </p:nvPicPr>
        <p:blipFill>
          <a:blip r:embed="rId3">
            <a:alphaModFix/>
          </a:blip>
          <a:stretch>
            <a:fillRect/>
          </a:stretch>
        </p:blipFill>
        <p:spPr>
          <a:xfrm>
            <a:off x="5347825" y="715300"/>
            <a:ext cx="2538250" cy="3206200"/>
          </a:xfrm>
          <a:prstGeom prst="rect">
            <a:avLst/>
          </a:prstGeom>
          <a:noFill/>
          <a:ln>
            <a:noFill/>
          </a:ln>
          <a:effectLst>
            <a:outerShdw blurRad="385763" rotWithShape="0" algn="bl" dir="5400000" dist="9525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69" name="Shape 569"/>
        <p:cNvGrpSpPr/>
        <p:nvPr/>
      </p:nvGrpSpPr>
      <p:grpSpPr>
        <a:xfrm>
          <a:off x="0" y="0"/>
          <a:ext cx="0" cy="0"/>
          <a:chOff x="0" y="0"/>
          <a:chExt cx="0" cy="0"/>
        </a:xfrm>
      </p:grpSpPr>
      <p:sp>
        <p:nvSpPr>
          <p:cNvPr id="570" name="Google Shape;570;p71"/>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Dynamic Code Loading - DCL</a:t>
            </a:r>
            <a:endParaRPr b="1" sz="2100">
              <a:solidFill>
                <a:schemeClr val="dk1"/>
              </a:solidFill>
              <a:latin typeface="Impact"/>
              <a:ea typeface="Impact"/>
              <a:cs typeface="Impact"/>
              <a:sym typeface="Impact"/>
            </a:endParaRPr>
          </a:p>
        </p:txBody>
      </p:sp>
      <p:sp>
        <p:nvSpPr>
          <p:cNvPr id="571" name="Google Shape;571;p71"/>
          <p:cNvSpPr txBox="1"/>
          <p:nvPr/>
        </p:nvSpPr>
        <p:spPr>
          <a:xfrm>
            <a:off x="230625" y="601575"/>
            <a:ext cx="792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DCL(Dynamic code loading) allows an application to load code that is not part of its static, initial codebase. The additional code can be retrieved from a remote location and executed at runtime.</a:t>
            </a:r>
            <a:endParaRPr/>
          </a:p>
        </p:txBody>
      </p:sp>
      <p:sp>
        <p:nvSpPr>
          <p:cNvPr id="572" name="Google Shape;572;p71"/>
          <p:cNvSpPr txBox="1"/>
          <p:nvPr/>
        </p:nvSpPr>
        <p:spPr>
          <a:xfrm>
            <a:off x="526425" y="1833000"/>
            <a:ext cx="7329300" cy="1477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b="1" lang="el" sz="1500"/>
              <a:t>Code Reuse</a:t>
            </a:r>
            <a:endParaRPr b="1" sz="1500"/>
          </a:p>
          <a:p>
            <a:pPr indent="0" lvl="0" marL="457200" rtl="0" algn="l">
              <a:lnSpc>
                <a:spcPct val="115000"/>
              </a:lnSpc>
              <a:spcBef>
                <a:spcPts val="0"/>
              </a:spcBef>
              <a:spcAft>
                <a:spcPts val="0"/>
              </a:spcAft>
              <a:buNone/>
            </a:pPr>
            <a:r>
              <a:t/>
            </a:r>
            <a:endParaRPr b="1" sz="1500"/>
          </a:p>
          <a:p>
            <a:pPr indent="-323850" lvl="0" marL="457200" rtl="0" algn="l">
              <a:lnSpc>
                <a:spcPct val="115000"/>
              </a:lnSpc>
              <a:spcBef>
                <a:spcPts val="0"/>
              </a:spcBef>
              <a:spcAft>
                <a:spcPts val="0"/>
              </a:spcAft>
              <a:buSzPts val="1500"/>
              <a:buChar char="❏"/>
            </a:pPr>
            <a:r>
              <a:rPr b="1" lang="el" sz="1500"/>
              <a:t>Extensibility</a:t>
            </a:r>
            <a:endParaRPr b="1" sz="1500"/>
          </a:p>
          <a:p>
            <a:pPr indent="0" lvl="0" marL="457200" rtl="0" algn="l">
              <a:lnSpc>
                <a:spcPct val="115000"/>
              </a:lnSpc>
              <a:spcBef>
                <a:spcPts val="0"/>
              </a:spcBef>
              <a:spcAft>
                <a:spcPts val="0"/>
              </a:spcAft>
              <a:buNone/>
            </a:pPr>
            <a:r>
              <a:t/>
            </a:r>
            <a:endParaRPr b="1" sz="1500"/>
          </a:p>
          <a:p>
            <a:pPr indent="-323850" lvl="0" marL="457200" rtl="0" algn="l">
              <a:lnSpc>
                <a:spcPct val="115000"/>
              </a:lnSpc>
              <a:spcBef>
                <a:spcPts val="0"/>
              </a:spcBef>
              <a:spcAft>
                <a:spcPts val="0"/>
              </a:spcAft>
              <a:buSzPts val="1500"/>
              <a:buChar char="❏"/>
            </a:pPr>
            <a:r>
              <a:rPr b="1" lang="el" sz="1500"/>
              <a:t>Self-upgrade</a:t>
            </a:r>
            <a:endParaRPr b="1" sz="1500"/>
          </a:p>
        </p:txBody>
      </p:sp>
      <p:pic>
        <p:nvPicPr>
          <p:cNvPr id="573" name="Google Shape;573;p71"/>
          <p:cNvPicPr preferRelativeResize="0"/>
          <p:nvPr/>
        </p:nvPicPr>
        <p:blipFill>
          <a:blip r:embed="rId3">
            <a:alphaModFix/>
          </a:blip>
          <a:stretch>
            <a:fillRect/>
          </a:stretch>
        </p:blipFill>
        <p:spPr>
          <a:xfrm>
            <a:off x="4293275" y="1703300"/>
            <a:ext cx="3085285" cy="1736901"/>
          </a:xfrm>
          <a:prstGeom prst="rect">
            <a:avLst/>
          </a:prstGeom>
          <a:noFill/>
          <a:ln>
            <a:noFill/>
          </a:ln>
          <a:effectLst>
            <a:outerShdw blurRad="57150" rotWithShape="0" algn="bl" dir="5400000" dist="104775">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94" name="Shape 94"/>
        <p:cNvGrpSpPr/>
        <p:nvPr/>
      </p:nvGrpSpPr>
      <p:grpSpPr>
        <a:xfrm>
          <a:off x="0" y="0"/>
          <a:ext cx="0" cy="0"/>
          <a:chOff x="0" y="0"/>
          <a:chExt cx="0" cy="0"/>
        </a:xfrm>
      </p:grpSpPr>
      <p:sp>
        <p:nvSpPr>
          <p:cNvPr id="95" name="Google Shape;95;p18"/>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Webviews - Enabling File Access</a:t>
            </a:r>
            <a:endParaRPr b="1" sz="2100">
              <a:solidFill>
                <a:schemeClr val="dk1"/>
              </a:solidFill>
              <a:latin typeface="Impact"/>
              <a:ea typeface="Impact"/>
              <a:cs typeface="Impact"/>
              <a:sym typeface="Impact"/>
            </a:endParaRPr>
          </a:p>
        </p:txBody>
      </p:sp>
      <p:pic>
        <p:nvPicPr>
          <p:cNvPr id="96" name="Google Shape;96;p18"/>
          <p:cNvPicPr preferRelativeResize="0"/>
          <p:nvPr/>
        </p:nvPicPr>
        <p:blipFill>
          <a:blip r:embed="rId3">
            <a:alphaModFix/>
          </a:blip>
          <a:stretch>
            <a:fillRect/>
          </a:stretch>
        </p:blipFill>
        <p:spPr>
          <a:xfrm>
            <a:off x="173125" y="681000"/>
            <a:ext cx="8464149" cy="934625"/>
          </a:xfrm>
          <a:prstGeom prst="rect">
            <a:avLst/>
          </a:prstGeom>
          <a:noFill/>
          <a:ln>
            <a:noFill/>
          </a:ln>
          <a:effectLst>
            <a:outerShdw blurRad="142875" rotWithShape="0" algn="bl" dir="5400000" dist="38100">
              <a:srgbClr val="000000">
                <a:alpha val="50000"/>
              </a:srgbClr>
            </a:outerShdw>
          </a:effectLst>
        </p:spPr>
      </p:pic>
      <p:pic>
        <p:nvPicPr>
          <p:cNvPr id="97" name="Google Shape;97;p18"/>
          <p:cNvPicPr preferRelativeResize="0"/>
          <p:nvPr/>
        </p:nvPicPr>
        <p:blipFill>
          <a:blip r:embed="rId4">
            <a:alphaModFix/>
          </a:blip>
          <a:stretch>
            <a:fillRect/>
          </a:stretch>
        </p:blipFill>
        <p:spPr>
          <a:xfrm>
            <a:off x="173125" y="2081225"/>
            <a:ext cx="2796799" cy="2543799"/>
          </a:xfrm>
          <a:prstGeom prst="rect">
            <a:avLst/>
          </a:prstGeom>
          <a:noFill/>
          <a:ln>
            <a:noFill/>
          </a:ln>
          <a:effectLst>
            <a:outerShdw blurRad="114300" rotWithShape="0" algn="bl" dir="5400000" dist="66675">
              <a:srgbClr val="000000">
                <a:alpha val="50000"/>
              </a:srgbClr>
            </a:outerShdw>
          </a:effectLst>
        </p:spPr>
      </p:pic>
      <p:pic>
        <p:nvPicPr>
          <p:cNvPr id="98" name="Google Shape;98;p18"/>
          <p:cNvPicPr preferRelativeResize="0"/>
          <p:nvPr/>
        </p:nvPicPr>
        <p:blipFill>
          <a:blip r:embed="rId5">
            <a:alphaModFix/>
          </a:blip>
          <a:stretch>
            <a:fillRect/>
          </a:stretch>
        </p:blipFill>
        <p:spPr>
          <a:xfrm>
            <a:off x="5061500" y="1903000"/>
            <a:ext cx="1668600" cy="1460025"/>
          </a:xfrm>
          <a:prstGeom prst="rect">
            <a:avLst/>
          </a:prstGeom>
          <a:noFill/>
          <a:ln>
            <a:noFill/>
          </a:ln>
          <a:effectLst>
            <a:outerShdw blurRad="57150" rotWithShape="0" algn="bl" dir="5400000" dist="19050">
              <a:srgbClr val="000000">
                <a:alpha val="50000"/>
              </a:srgbClr>
            </a:outerShdw>
          </a:effectLst>
        </p:spPr>
      </p:pic>
      <p:sp>
        <p:nvSpPr>
          <p:cNvPr id="99" name="Google Shape;99;p18"/>
          <p:cNvSpPr txBox="1"/>
          <p:nvPr/>
        </p:nvSpPr>
        <p:spPr>
          <a:xfrm>
            <a:off x="6636775" y="2001400"/>
            <a:ext cx="902100" cy="4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l" sz="1800"/>
              <a:t>? ?</a:t>
            </a:r>
            <a:endParaRPr b="1"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77" name="Shape 577"/>
        <p:cNvGrpSpPr/>
        <p:nvPr/>
      </p:nvGrpSpPr>
      <p:grpSpPr>
        <a:xfrm>
          <a:off x="0" y="0"/>
          <a:ext cx="0" cy="0"/>
          <a:chOff x="0" y="0"/>
          <a:chExt cx="0" cy="0"/>
        </a:xfrm>
      </p:grpSpPr>
      <p:sp>
        <p:nvSpPr>
          <p:cNvPr id="578" name="Google Shape;578;p72"/>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Dynamic Code Loading - Implementation</a:t>
            </a:r>
            <a:endParaRPr b="1" sz="2100">
              <a:solidFill>
                <a:schemeClr val="dk1"/>
              </a:solidFill>
              <a:latin typeface="Impact"/>
              <a:ea typeface="Impact"/>
              <a:cs typeface="Impact"/>
              <a:sym typeface="Impact"/>
            </a:endParaRPr>
          </a:p>
        </p:txBody>
      </p:sp>
      <p:sp>
        <p:nvSpPr>
          <p:cNvPr id="579" name="Google Shape;579;p72"/>
          <p:cNvSpPr txBox="1"/>
          <p:nvPr/>
        </p:nvSpPr>
        <p:spPr>
          <a:xfrm>
            <a:off x="332875" y="815200"/>
            <a:ext cx="76500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l"/>
              <a:t>DexClassLoader</a:t>
            </a:r>
            <a:r>
              <a:rPr lang="el"/>
              <a:t>(String dexPath, String optimizedDirectory, String librarySearchPath, ClassLoader parent)</a:t>
            </a:r>
            <a:endParaRPr/>
          </a:p>
          <a:p>
            <a:pPr indent="0" lvl="0" marL="0" rtl="0" algn="l">
              <a:lnSpc>
                <a:spcPct val="150000"/>
              </a:lnSpc>
              <a:spcBef>
                <a:spcPts val="0"/>
              </a:spcBef>
              <a:spcAft>
                <a:spcPts val="0"/>
              </a:spcAft>
              <a:buNone/>
            </a:pPr>
            <a:r>
              <a:t/>
            </a:r>
            <a:endParaRPr/>
          </a:p>
        </p:txBody>
      </p:sp>
      <p:graphicFrame>
        <p:nvGraphicFramePr>
          <p:cNvPr id="580" name="Google Shape;580;p72"/>
          <p:cNvGraphicFramePr/>
          <p:nvPr/>
        </p:nvGraphicFramePr>
        <p:xfrm>
          <a:off x="332875" y="1789700"/>
          <a:ext cx="3000000" cy="3000000"/>
        </p:xfrm>
        <a:graphic>
          <a:graphicData uri="http://schemas.openxmlformats.org/drawingml/2006/table">
            <a:tbl>
              <a:tblPr>
                <a:solidFill>
                  <a:srgbClr val="FFFFFF"/>
                </a:solidFill>
                <a:tableStyleId>{DF5E688E-1E4E-425B-92B6-51179D7B3A2D}</a:tableStyleId>
              </a:tblPr>
              <a:tblGrid>
                <a:gridCol w="2090450"/>
                <a:gridCol w="5166600"/>
              </a:tblGrid>
              <a:tr h="579175">
                <a:tc>
                  <a:txBody>
                    <a:bodyPr/>
                    <a:lstStyle/>
                    <a:p>
                      <a:pPr indent="0" lvl="0" marL="0" rtl="0" algn="l">
                        <a:lnSpc>
                          <a:spcPct val="115000"/>
                        </a:lnSpc>
                        <a:spcBef>
                          <a:spcPts val="0"/>
                        </a:spcBef>
                        <a:spcAft>
                          <a:spcPts val="0"/>
                        </a:spcAft>
                        <a:buNone/>
                      </a:pPr>
                      <a:r>
                        <a:rPr b="1" lang="el" sz="1100">
                          <a:solidFill>
                            <a:srgbClr val="202124"/>
                          </a:solidFill>
                          <a:highlight>
                            <a:srgbClr val="FFFFFF"/>
                          </a:highlight>
                        </a:rPr>
                        <a:t>dexPath</a:t>
                      </a:r>
                      <a:endParaRPr b="1" sz="1100">
                        <a:solidFill>
                          <a:srgbClr val="202124"/>
                        </a:solidFill>
                        <a:highlight>
                          <a:srgbClr val="FFFFFF"/>
                        </a:highlight>
                      </a:endParaRPr>
                    </a:p>
                  </a:txBody>
                  <a:tcPr marT="91425" marB="91425" marR="76200" marL="76200"/>
                </a:tc>
                <a:tc>
                  <a:txBody>
                    <a:bodyPr/>
                    <a:lstStyle/>
                    <a:p>
                      <a:pPr indent="0" lvl="0" marL="0" rtl="0" algn="l">
                        <a:lnSpc>
                          <a:spcPct val="115000"/>
                        </a:lnSpc>
                        <a:spcBef>
                          <a:spcPts val="0"/>
                        </a:spcBef>
                        <a:spcAft>
                          <a:spcPts val="0"/>
                        </a:spcAft>
                        <a:buNone/>
                      </a:pPr>
                      <a:r>
                        <a:rPr lang="el" sz="1100">
                          <a:solidFill>
                            <a:srgbClr val="202124"/>
                          </a:solidFill>
                          <a:highlight>
                            <a:srgbClr val="FFFFFF"/>
                          </a:highlight>
                        </a:rPr>
                        <a:t>String: the list of jar/apk files containing classes and resources, delimited by File.pathSeparator, which defaults to ":" on Android</a:t>
                      </a:r>
                      <a:endParaRPr sz="1100">
                        <a:solidFill>
                          <a:srgbClr val="202124"/>
                        </a:solidFill>
                        <a:highlight>
                          <a:srgbClr val="FFFFFF"/>
                        </a:highlight>
                      </a:endParaRPr>
                    </a:p>
                  </a:txBody>
                  <a:tcPr marT="91425" marB="91425" marR="76200" marL="76200"/>
                </a:tc>
              </a:tr>
              <a:tr h="455050">
                <a:tc>
                  <a:txBody>
                    <a:bodyPr/>
                    <a:lstStyle/>
                    <a:p>
                      <a:pPr indent="0" lvl="0" marL="0" rtl="0" algn="l">
                        <a:lnSpc>
                          <a:spcPct val="115000"/>
                        </a:lnSpc>
                        <a:spcBef>
                          <a:spcPts val="0"/>
                        </a:spcBef>
                        <a:spcAft>
                          <a:spcPts val="0"/>
                        </a:spcAft>
                        <a:buNone/>
                      </a:pPr>
                      <a:r>
                        <a:rPr b="1" lang="el" sz="1100">
                          <a:solidFill>
                            <a:srgbClr val="202124"/>
                          </a:solidFill>
                          <a:highlight>
                            <a:srgbClr val="FFFFFF"/>
                          </a:highlight>
                        </a:rPr>
                        <a:t>optimizedDirectory</a:t>
                      </a:r>
                      <a:endParaRPr b="1" sz="1100">
                        <a:solidFill>
                          <a:srgbClr val="202124"/>
                        </a:solidFill>
                        <a:highlight>
                          <a:srgbClr val="FFFFFF"/>
                        </a:highlight>
                      </a:endParaRPr>
                    </a:p>
                  </a:txBody>
                  <a:tcPr marT="91425" marB="91425" marR="76200" marL="76200"/>
                </a:tc>
                <a:tc>
                  <a:txBody>
                    <a:bodyPr/>
                    <a:lstStyle/>
                    <a:p>
                      <a:pPr indent="0" lvl="0" marL="0" rtl="0" algn="l">
                        <a:lnSpc>
                          <a:spcPct val="115000"/>
                        </a:lnSpc>
                        <a:spcBef>
                          <a:spcPts val="0"/>
                        </a:spcBef>
                        <a:spcAft>
                          <a:spcPts val="0"/>
                        </a:spcAft>
                        <a:buNone/>
                      </a:pPr>
                      <a:r>
                        <a:rPr lang="el" sz="1100">
                          <a:solidFill>
                            <a:srgbClr val="202124"/>
                          </a:solidFill>
                          <a:highlight>
                            <a:srgbClr val="FFFFFF"/>
                          </a:highlight>
                        </a:rPr>
                        <a:t>String: this parameter is deprecated and has no effect since API level 26.</a:t>
                      </a:r>
                      <a:endParaRPr sz="1100">
                        <a:solidFill>
                          <a:srgbClr val="202124"/>
                        </a:solidFill>
                        <a:highlight>
                          <a:srgbClr val="FFFFFF"/>
                        </a:highlight>
                      </a:endParaRPr>
                    </a:p>
                  </a:txBody>
                  <a:tcPr marT="91425" marB="91425" marR="76200" marL="76200"/>
                </a:tc>
              </a:tr>
              <a:tr h="579175">
                <a:tc>
                  <a:txBody>
                    <a:bodyPr/>
                    <a:lstStyle/>
                    <a:p>
                      <a:pPr indent="0" lvl="0" marL="0" rtl="0" algn="l">
                        <a:lnSpc>
                          <a:spcPct val="115000"/>
                        </a:lnSpc>
                        <a:spcBef>
                          <a:spcPts val="0"/>
                        </a:spcBef>
                        <a:spcAft>
                          <a:spcPts val="0"/>
                        </a:spcAft>
                        <a:buNone/>
                      </a:pPr>
                      <a:r>
                        <a:rPr b="1" lang="el" sz="1100">
                          <a:solidFill>
                            <a:srgbClr val="202124"/>
                          </a:solidFill>
                          <a:highlight>
                            <a:srgbClr val="FFFFFF"/>
                          </a:highlight>
                        </a:rPr>
                        <a:t>librarySearchPath</a:t>
                      </a:r>
                      <a:endParaRPr b="1" sz="1100">
                        <a:solidFill>
                          <a:srgbClr val="202124"/>
                        </a:solidFill>
                        <a:highlight>
                          <a:srgbClr val="FFFFFF"/>
                        </a:highlight>
                      </a:endParaRPr>
                    </a:p>
                  </a:txBody>
                  <a:tcPr marT="91425" marB="91425" marR="76200" marL="76200"/>
                </a:tc>
                <a:tc>
                  <a:txBody>
                    <a:bodyPr/>
                    <a:lstStyle/>
                    <a:p>
                      <a:pPr indent="0" lvl="0" marL="0" rtl="0" algn="l">
                        <a:lnSpc>
                          <a:spcPct val="115000"/>
                        </a:lnSpc>
                        <a:spcBef>
                          <a:spcPts val="0"/>
                        </a:spcBef>
                        <a:spcAft>
                          <a:spcPts val="0"/>
                        </a:spcAft>
                        <a:buNone/>
                      </a:pPr>
                      <a:r>
                        <a:rPr lang="el" sz="1100">
                          <a:solidFill>
                            <a:srgbClr val="202124"/>
                          </a:solidFill>
                          <a:highlight>
                            <a:srgbClr val="FFFFFF"/>
                          </a:highlight>
                        </a:rPr>
                        <a:t>String: the list of directories containing native libraries, delimited by File.pathSeparator; may be null</a:t>
                      </a:r>
                      <a:endParaRPr sz="1100">
                        <a:solidFill>
                          <a:srgbClr val="202124"/>
                        </a:solidFill>
                        <a:highlight>
                          <a:srgbClr val="FFFFFF"/>
                        </a:highlight>
                      </a:endParaRPr>
                    </a:p>
                  </a:txBody>
                  <a:tcPr marT="91425" marB="91425" marR="76200" marL="76200"/>
                </a:tc>
              </a:tr>
              <a:tr h="344750">
                <a:tc>
                  <a:txBody>
                    <a:bodyPr/>
                    <a:lstStyle/>
                    <a:p>
                      <a:pPr indent="0" lvl="0" marL="0" rtl="0" algn="l">
                        <a:lnSpc>
                          <a:spcPct val="115000"/>
                        </a:lnSpc>
                        <a:spcBef>
                          <a:spcPts val="0"/>
                        </a:spcBef>
                        <a:spcAft>
                          <a:spcPts val="0"/>
                        </a:spcAft>
                        <a:buNone/>
                      </a:pPr>
                      <a:r>
                        <a:rPr b="1" lang="el" sz="1100">
                          <a:solidFill>
                            <a:srgbClr val="202124"/>
                          </a:solidFill>
                          <a:highlight>
                            <a:srgbClr val="FFFFFF"/>
                          </a:highlight>
                        </a:rPr>
                        <a:t>parent</a:t>
                      </a:r>
                      <a:endParaRPr b="1" sz="1100">
                        <a:solidFill>
                          <a:srgbClr val="202124"/>
                        </a:solidFill>
                        <a:highlight>
                          <a:srgbClr val="FFFFFF"/>
                        </a:highlight>
                      </a:endParaRPr>
                    </a:p>
                  </a:txBody>
                  <a:tcPr marT="91425" marB="91425" marR="76200" marL="76200"/>
                </a:tc>
                <a:tc>
                  <a:txBody>
                    <a:bodyPr/>
                    <a:lstStyle/>
                    <a:p>
                      <a:pPr indent="0" lvl="0" marL="0" rtl="0" algn="l">
                        <a:lnSpc>
                          <a:spcPct val="115000"/>
                        </a:lnSpc>
                        <a:spcBef>
                          <a:spcPts val="0"/>
                        </a:spcBef>
                        <a:spcAft>
                          <a:spcPts val="0"/>
                        </a:spcAft>
                        <a:buNone/>
                      </a:pPr>
                      <a:r>
                        <a:rPr lang="el" sz="1100">
                          <a:solidFill>
                            <a:srgbClr val="202124"/>
                          </a:solidFill>
                          <a:highlight>
                            <a:srgbClr val="FFFFFF"/>
                          </a:highlight>
                        </a:rPr>
                        <a:t>ClassLoader: the parent class loader</a:t>
                      </a:r>
                      <a:endParaRPr sz="1100">
                        <a:solidFill>
                          <a:srgbClr val="202124"/>
                        </a:solidFill>
                        <a:highlight>
                          <a:srgbClr val="FFFFFF"/>
                        </a:highlight>
                      </a:endParaRPr>
                    </a:p>
                  </a:txBody>
                  <a:tcPr marT="91425" marB="91425" marR="76200" marL="76200"/>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84" name="Shape 584"/>
        <p:cNvGrpSpPr/>
        <p:nvPr/>
      </p:nvGrpSpPr>
      <p:grpSpPr>
        <a:xfrm>
          <a:off x="0" y="0"/>
          <a:ext cx="0" cy="0"/>
          <a:chOff x="0" y="0"/>
          <a:chExt cx="0" cy="0"/>
        </a:xfrm>
      </p:grpSpPr>
      <p:sp>
        <p:nvSpPr>
          <p:cNvPr id="585" name="Google Shape;585;p73"/>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Dynamic Code Loading - Implementation</a:t>
            </a:r>
            <a:endParaRPr b="1" sz="2100">
              <a:solidFill>
                <a:schemeClr val="dk1"/>
              </a:solidFill>
              <a:latin typeface="Impact"/>
              <a:ea typeface="Impact"/>
              <a:cs typeface="Impact"/>
              <a:sym typeface="Impact"/>
            </a:endParaRPr>
          </a:p>
        </p:txBody>
      </p:sp>
      <p:sp>
        <p:nvSpPr>
          <p:cNvPr id="586" name="Google Shape;586;p73"/>
          <p:cNvSpPr txBox="1"/>
          <p:nvPr/>
        </p:nvSpPr>
        <p:spPr>
          <a:xfrm>
            <a:off x="170475" y="6780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 Fetch the </a:t>
            </a:r>
            <a:r>
              <a:rPr b="1" lang="el"/>
              <a:t>dex, jar, apk </a:t>
            </a:r>
            <a:r>
              <a:rPr lang="el"/>
              <a:t>e.t.c</a:t>
            </a:r>
            <a:endParaRPr/>
          </a:p>
          <a:p>
            <a:pPr indent="0" lvl="0" marL="0" rtl="0" algn="l">
              <a:spcBef>
                <a:spcPts val="0"/>
              </a:spcBef>
              <a:spcAft>
                <a:spcPts val="0"/>
              </a:spcAft>
              <a:buNone/>
            </a:pPr>
            <a:r>
              <a:t/>
            </a:r>
            <a:endParaRPr/>
          </a:p>
        </p:txBody>
      </p:sp>
      <p:sp>
        <p:nvSpPr>
          <p:cNvPr id="587" name="Google Shape;587;p73"/>
          <p:cNvSpPr txBox="1"/>
          <p:nvPr/>
        </p:nvSpPr>
        <p:spPr>
          <a:xfrm>
            <a:off x="371000" y="2461475"/>
            <a:ext cx="89235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String</a:t>
            </a:r>
            <a:r>
              <a:rPr lang="el"/>
              <a:t> </a:t>
            </a:r>
            <a:r>
              <a:rPr b="1" lang="el">
                <a:solidFill>
                  <a:srgbClr val="1155CC"/>
                </a:solidFill>
              </a:rPr>
              <a:t>dexPath</a:t>
            </a:r>
            <a:r>
              <a:rPr lang="el"/>
              <a:t> = </a:t>
            </a:r>
            <a:r>
              <a:rPr b="1" lang="el"/>
              <a:t>context</a:t>
            </a:r>
            <a:r>
              <a:rPr lang="el"/>
              <a:t>.</a:t>
            </a:r>
            <a:r>
              <a:rPr b="1" lang="el">
                <a:solidFill>
                  <a:srgbClr val="980000"/>
                </a:solidFill>
              </a:rPr>
              <a:t>getFilesDir</a:t>
            </a:r>
            <a:r>
              <a:rPr lang="el"/>
              <a:t>().</a:t>
            </a:r>
            <a:r>
              <a:rPr b="1" lang="el">
                <a:solidFill>
                  <a:srgbClr val="85200C"/>
                </a:solidFill>
              </a:rPr>
              <a:t>getAbsolutePath</a:t>
            </a:r>
            <a:r>
              <a:rPr lang="el"/>
              <a:t>() + “/” +"</a:t>
            </a:r>
            <a:r>
              <a:rPr b="1" lang="el">
                <a:solidFill>
                  <a:srgbClr val="0B5394"/>
                </a:solidFill>
              </a:rPr>
              <a:t>dexPath.dex</a:t>
            </a:r>
            <a:r>
              <a:rPr lang="el"/>
              <a:t>";</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l">
                <a:latin typeface="Courier New"/>
                <a:ea typeface="Courier New"/>
                <a:cs typeface="Courier New"/>
                <a:sym typeface="Courier New"/>
              </a:rPr>
              <a:t>Final DexClassLoader nClazz = new DexClassLoader(dexPath,mContext.getCodeCacheDir().getAbsolutePath(), null,getClass().getClassLoader()).loadClass(clazz);</a:t>
            </a:r>
            <a:endParaRPr>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a:p>
          <a:p>
            <a:pPr indent="0" lvl="0" marL="0" rtl="0" algn="l">
              <a:lnSpc>
                <a:spcPct val="150000"/>
              </a:lnSpc>
              <a:spcBef>
                <a:spcPts val="0"/>
              </a:spcBef>
              <a:spcAft>
                <a:spcPts val="0"/>
              </a:spcAft>
              <a:buNone/>
            </a:pPr>
            <a:r>
              <a:t/>
            </a:r>
            <a:endParaRPr b="1"/>
          </a:p>
        </p:txBody>
      </p:sp>
      <p:sp>
        <p:nvSpPr>
          <p:cNvPr id="588" name="Google Shape;588;p73"/>
          <p:cNvSpPr txBox="1"/>
          <p:nvPr/>
        </p:nvSpPr>
        <p:spPr>
          <a:xfrm>
            <a:off x="421125" y="1517050"/>
            <a:ext cx="7650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l"/>
              <a:t>DexClassLoader</a:t>
            </a:r>
            <a:r>
              <a:rPr lang="el"/>
              <a:t>(String dexPath, String optimizedDirectory, String librarySearchPath, ClassLoader parent)</a:t>
            </a:r>
            <a:endParaRPr/>
          </a:p>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92" name="Shape 592"/>
        <p:cNvGrpSpPr/>
        <p:nvPr/>
      </p:nvGrpSpPr>
      <p:grpSpPr>
        <a:xfrm>
          <a:off x="0" y="0"/>
          <a:ext cx="0" cy="0"/>
          <a:chOff x="0" y="0"/>
          <a:chExt cx="0" cy="0"/>
        </a:xfrm>
      </p:grpSpPr>
      <p:sp>
        <p:nvSpPr>
          <p:cNvPr id="593" name="Google Shape;593;p74"/>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Dynamic Code Loading - what is wrong with this ?</a:t>
            </a:r>
            <a:endParaRPr b="1" sz="2100">
              <a:solidFill>
                <a:schemeClr val="dk1"/>
              </a:solidFill>
              <a:latin typeface="Impact"/>
              <a:ea typeface="Impact"/>
              <a:cs typeface="Impact"/>
              <a:sym typeface="Impact"/>
            </a:endParaRPr>
          </a:p>
        </p:txBody>
      </p:sp>
      <p:pic>
        <p:nvPicPr>
          <p:cNvPr id="594" name="Google Shape;594;p74"/>
          <p:cNvPicPr preferRelativeResize="0"/>
          <p:nvPr/>
        </p:nvPicPr>
        <p:blipFill>
          <a:blip r:embed="rId3">
            <a:alphaModFix/>
          </a:blip>
          <a:stretch>
            <a:fillRect/>
          </a:stretch>
        </p:blipFill>
        <p:spPr>
          <a:xfrm>
            <a:off x="260250" y="841488"/>
            <a:ext cx="8623501" cy="3460525"/>
          </a:xfrm>
          <a:prstGeom prst="rect">
            <a:avLst/>
          </a:prstGeom>
          <a:noFill/>
          <a:ln>
            <a:noFill/>
          </a:ln>
          <a:effectLst>
            <a:outerShdw blurRad="57150" rotWithShape="0" algn="bl" dir="5400000" dist="133350">
              <a:srgbClr val="000000">
                <a:alpha val="50000"/>
              </a:srgbClr>
            </a:outerShdw>
          </a:effectLst>
        </p:spPr>
      </p:pic>
      <p:sp>
        <p:nvSpPr>
          <p:cNvPr id="595" name="Google Shape;595;p74"/>
          <p:cNvSpPr txBox="1"/>
          <p:nvPr/>
        </p:nvSpPr>
        <p:spPr>
          <a:xfrm>
            <a:off x="436150" y="4427650"/>
            <a:ext cx="685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u="sng">
                <a:solidFill>
                  <a:schemeClr val="hlink"/>
                </a:solidFill>
                <a:hlinkClick r:id="rId4"/>
              </a:rPr>
              <a:t>https://www.fortinet.com/blog/threat-research/unmasking-android-malware-a-deep-dive-into-a-new-rootnik-variant-part-ii</a:t>
            </a:r>
            <a:r>
              <a:rPr lang="el"/>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99" name="Shape 599"/>
        <p:cNvGrpSpPr/>
        <p:nvPr/>
      </p:nvGrpSpPr>
      <p:grpSpPr>
        <a:xfrm>
          <a:off x="0" y="0"/>
          <a:ext cx="0" cy="0"/>
          <a:chOff x="0" y="0"/>
          <a:chExt cx="0" cy="0"/>
        </a:xfrm>
      </p:grpSpPr>
      <p:sp>
        <p:nvSpPr>
          <p:cNvPr id="600" name="Google Shape;600;p75"/>
          <p:cNvSpPr txBox="1"/>
          <p:nvPr/>
        </p:nvSpPr>
        <p:spPr>
          <a:xfrm>
            <a:off x="0" y="0"/>
            <a:ext cx="742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Dynamic Code Loading - what is wrong with this ?</a:t>
            </a:r>
            <a:endParaRPr b="1" sz="2100">
              <a:solidFill>
                <a:schemeClr val="dk1"/>
              </a:solidFill>
              <a:latin typeface="Impact"/>
              <a:ea typeface="Impact"/>
              <a:cs typeface="Impact"/>
              <a:sym typeface="Impact"/>
            </a:endParaRPr>
          </a:p>
        </p:txBody>
      </p:sp>
      <p:sp>
        <p:nvSpPr>
          <p:cNvPr id="601" name="Google Shape;601;p75"/>
          <p:cNvSpPr txBox="1"/>
          <p:nvPr/>
        </p:nvSpPr>
        <p:spPr>
          <a:xfrm>
            <a:off x="285750" y="4597200"/>
            <a:ext cx="685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200" u="sng">
                <a:solidFill>
                  <a:schemeClr val="hlink"/>
                </a:solidFill>
                <a:hlinkClick r:id="rId3"/>
              </a:rPr>
              <a:t>https://www.fortinet.com/blog/threat-research/unmasking-android-malware-a-deep-dive-into-a-new-rootnik-variant-part-ii</a:t>
            </a:r>
            <a:r>
              <a:rPr lang="el" sz="1200"/>
              <a:t> </a:t>
            </a:r>
            <a:endParaRPr sz="1200"/>
          </a:p>
        </p:txBody>
      </p:sp>
      <p:pic>
        <p:nvPicPr>
          <p:cNvPr id="602" name="Google Shape;602;p75"/>
          <p:cNvPicPr preferRelativeResize="0"/>
          <p:nvPr/>
        </p:nvPicPr>
        <p:blipFill>
          <a:blip r:embed="rId4">
            <a:alphaModFix/>
          </a:blip>
          <a:stretch>
            <a:fillRect/>
          </a:stretch>
        </p:blipFill>
        <p:spPr>
          <a:xfrm>
            <a:off x="303501" y="518575"/>
            <a:ext cx="5180900" cy="4106350"/>
          </a:xfrm>
          <a:prstGeom prst="rect">
            <a:avLst/>
          </a:prstGeom>
          <a:noFill/>
          <a:ln>
            <a:noFill/>
          </a:ln>
          <a:effectLst>
            <a:outerShdw blurRad="114300" rotWithShape="0" algn="bl" dir="5400000" dist="76200">
              <a:srgbClr val="000000">
                <a:alpha val="50000"/>
              </a:srgbClr>
            </a:outerShdw>
          </a:effectLst>
        </p:spPr>
      </p:pic>
      <p:cxnSp>
        <p:nvCxnSpPr>
          <p:cNvPr id="603" name="Google Shape;603;p75"/>
          <p:cNvCxnSpPr/>
          <p:nvPr/>
        </p:nvCxnSpPr>
        <p:spPr>
          <a:xfrm flipH="1" rot="10800000">
            <a:off x="2897600" y="992625"/>
            <a:ext cx="3248400" cy="2145600"/>
          </a:xfrm>
          <a:prstGeom prst="straightConnector1">
            <a:avLst/>
          </a:prstGeom>
          <a:noFill/>
          <a:ln cap="flat" cmpd="sng" w="19050">
            <a:solidFill>
              <a:schemeClr val="dk2"/>
            </a:solidFill>
            <a:prstDash val="solid"/>
            <a:round/>
            <a:headEnd len="med" w="med" type="none"/>
            <a:tailEnd len="med" w="med" type="triangle"/>
          </a:ln>
        </p:spPr>
      </p:cxnSp>
      <p:sp>
        <p:nvSpPr>
          <p:cNvPr id="604" name="Google Shape;604;p75"/>
          <p:cNvSpPr txBox="1"/>
          <p:nvPr/>
        </p:nvSpPr>
        <p:spPr>
          <a:xfrm>
            <a:off x="6050700" y="792075"/>
            <a:ext cx="2832600" cy="41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b="1" lang="el" sz="1500"/>
              <a:t>Name can be encrypted</a:t>
            </a:r>
            <a:endParaRPr b="1" sz="1500"/>
          </a:p>
        </p:txBody>
      </p:sp>
      <p:cxnSp>
        <p:nvCxnSpPr>
          <p:cNvPr id="605" name="Google Shape;605;p75"/>
          <p:cNvCxnSpPr>
            <a:endCxn id="606" idx="1"/>
          </p:cNvCxnSpPr>
          <p:nvPr/>
        </p:nvCxnSpPr>
        <p:spPr>
          <a:xfrm flipH="1" rot="10800000">
            <a:off x="2937600" y="2016900"/>
            <a:ext cx="3113100" cy="1121400"/>
          </a:xfrm>
          <a:prstGeom prst="straightConnector1">
            <a:avLst/>
          </a:prstGeom>
          <a:noFill/>
          <a:ln cap="flat" cmpd="sng" w="19050">
            <a:solidFill>
              <a:schemeClr val="dk2"/>
            </a:solidFill>
            <a:prstDash val="solid"/>
            <a:round/>
            <a:headEnd len="med" w="med" type="none"/>
            <a:tailEnd len="med" w="med" type="triangle"/>
          </a:ln>
        </p:spPr>
      </p:cxnSp>
      <p:sp>
        <p:nvSpPr>
          <p:cNvPr id="606" name="Google Shape;606;p75"/>
          <p:cNvSpPr txBox="1"/>
          <p:nvPr/>
        </p:nvSpPr>
        <p:spPr>
          <a:xfrm>
            <a:off x="6050700" y="1676400"/>
            <a:ext cx="2952900" cy="681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b="1" lang="el" sz="1500"/>
              <a:t>Content can be encrypted</a:t>
            </a:r>
            <a:endParaRPr b="1" sz="1500"/>
          </a:p>
        </p:txBody>
      </p:sp>
      <p:pic>
        <p:nvPicPr>
          <p:cNvPr id="607" name="Google Shape;607;p75"/>
          <p:cNvPicPr preferRelativeResize="0"/>
          <p:nvPr/>
        </p:nvPicPr>
        <p:blipFill>
          <a:blip r:embed="rId5">
            <a:alphaModFix/>
          </a:blip>
          <a:stretch>
            <a:fillRect/>
          </a:stretch>
        </p:blipFill>
        <p:spPr>
          <a:xfrm>
            <a:off x="6070950" y="2451423"/>
            <a:ext cx="2912400" cy="1241652"/>
          </a:xfrm>
          <a:prstGeom prst="rect">
            <a:avLst/>
          </a:prstGeom>
          <a:noFill/>
          <a:ln>
            <a:noFill/>
          </a:ln>
          <a:effectLst>
            <a:outerShdw blurRad="57150" rotWithShape="0" algn="bl" dir="5400000" dist="66675">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611" name="Shape 611"/>
        <p:cNvGrpSpPr/>
        <p:nvPr/>
      </p:nvGrpSpPr>
      <p:grpSpPr>
        <a:xfrm>
          <a:off x="0" y="0"/>
          <a:ext cx="0" cy="0"/>
          <a:chOff x="0" y="0"/>
          <a:chExt cx="0" cy="0"/>
        </a:xfrm>
      </p:grpSpPr>
      <p:sp>
        <p:nvSpPr>
          <p:cNvPr id="612" name="Google Shape;612;p76"/>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References</a:t>
            </a:r>
            <a:endParaRPr b="1" sz="2100">
              <a:solidFill>
                <a:schemeClr val="dk1"/>
              </a:solidFill>
              <a:latin typeface="Impact"/>
              <a:ea typeface="Impact"/>
              <a:cs typeface="Impact"/>
              <a:sym typeface="Impact"/>
            </a:endParaRPr>
          </a:p>
        </p:txBody>
      </p:sp>
      <p:sp>
        <p:nvSpPr>
          <p:cNvPr id="613" name="Google Shape;613;p76"/>
          <p:cNvSpPr txBox="1"/>
          <p:nvPr/>
        </p:nvSpPr>
        <p:spPr>
          <a:xfrm>
            <a:off x="70200" y="567125"/>
            <a:ext cx="799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u="sng">
                <a:solidFill>
                  <a:schemeClr val="hlink"/>
                </a:solidFill>
                <a:hlinkClick r:id="rId3"/>
              </a:rPr>
              <a:t>https://ink.library.smu.edu.sg/cgi/viewcontent.cgi?article=4724&amp;context=sis_research</a:t>
            </a:r>
            <a:r>
              <a:rPr lang="el"/>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l" u="sng">
                <a:solidFill>
                  <a:schemeClr val="hlink"/>
                </a:solidFill>
                <a:hlinkClick r:id="rId4"/>
              </a:rPr>
              <a:t>https://valsamaras.medium.com/tapjacking-attacks-a-thorough-guide-2cd6486d0fc9</a:t>
            </a:r>
            <a:r>
              <a:rPr lang="el"/>
              <a:t> </a:t>
            </a:r>
            <a:endParaRPr/>
          </a:p>
        </p:txBody>
      </p:sp>
      <p:sp>
        <p:nvSpPr>
          <p:cNvPr id="614" name="Google Shape;614;p76"/>
          <p:cNvSpPr txBox="1"/>
          <p:nvPr/>
        </p:nvSpPr>
        <p:spPr>
          <a:xfrm>
            <a:off x="70200" y="1398425"/>
            <a:ext cx="7459500" cy="352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u="sng">
                <a:solidFill>
                  <a:schemeClr val="hlink"/>
                </a:solidFill>
                <a:hlinkClick r:id="rId5"/>
              </a:rPr>
              <a:t>https://developer.android.com/guide/topics/ui/picture-in-picture#:~:text=PiP%20is%20a%20special%20type,content%20on%20the%20main%20screen</a:t>
            </a:r>
            <a:r>
              <a:rPr lang="el"/>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l" u="sng">
                <a:solidFill>
                  <a:schemeClr val="hlink"/>
                </a:solidFill>
                <a:hlinkClick r:id="rId6"/>
              </a:rPr>
              <a:t>https://www.tutorialspoint.com/android/android_user_interface_layouts.htm</a:t>
            </a:r>
            <a:r>
              <a:rPr lang="el"/>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l" u="sng">
                <a:solidFill>
                  <a:schemeClr val="hlink"/>
                </a:solidFill>
                <a:hlinkClick r:id="rId7"/>
              </a:rPr>
              <a:t>https://www.zdnet.com/article/this-new-malware-uses-remote-overlay-attacks-to-hijack-your-bank-account/</a:t>
            </a:r>
            <a:r>
              <a:rPr lang="el"/>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l" u="sng">
                <a:solidFill>
                  <a:schemeClr val="hlink"/>
                </a:solidFill>
                <a:hlinkClick r:id="rId8"/>
              </a:rPr>
              <a:t>https://developer.android.com/reference/android/webkit/WebView</a:t>
            </a:r>
            <a:r>
              <a:rPr lang="el"/>
              <a:t> </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Clr>
                <a:schemeClr val="dk1"/>
              </a:buClr>
              <a:buSzPts val="1100"/>
              <a:buFont typeface="Arial"/>
              <a:buNone/>
            </a:pPr>
            <a:r>
              <a:rPr lang="el" u="sng">
                <a:solidFill>
                  <a:schemeClr val="accent5"/>
                </a:solidFill>
                <a:hlinkClick r:id="rId9">
                  <a:extLst>
                    <a:ext uri="{A12FA001-AC4F-418D-AE19-62706E023703}">
                      <ahyp:hlinkClr val="tx"/>
                    </a:ext>
                  </a:extLst>
                </a:hlinkClick>
              </a:rPr>
              <a:t>https://developer.android.com/guide/topics/ui/accessibility/service</a:t>
            </a:r>
            <a:r>
              <a:rPr lang="el">
                <a:solidFill>
                  <a:schemeClr val="dk1"/>
                </a:solidFill>
              </a:rPr>
              <a:t>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l" u="sng">
                <a:solidFill>
                  <a:schemeClr val="accent5"/>
                </a:solidFill>
                <a:hlinkClick r:id="rId10">
                  <a:extLst>
                    <a:ext uri="{A12FA001-AC4F-418D-AE19-62706E023703}">
                      <ahyp:hlinkClr val="tx"/>
                    </a:ext>
                  </a:extLst>
                </a:hlinkClick>
              </a:rPr>
              <a:t>https://www.javatpoint.com/java-reflection</a:t>
            </a:r>
            <a:r>
              <a:rPr lang="el">
                <a:solidFill>
                  <a:schemeClr val="dk1"/>
                </a:solidFill>
              </a:rPr>
              <a:t>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l" u="sng">
                <a:solidFill>
                  <a:schemeClr val="accent5"/>
                </a:solidFill>
                <a:hlinkClick r:id="rId11">
                  <a:extLst>
                    <a:ext uri="{A12FA001-AC4F-418D-AE19-62706E023703}">
                      <ahyp:hlinkClr val="tx"/>
                    </a:ext>
                  </a:extLst>
                </a:hlinkClick>
              </a:rPr>
              <a:t>https://kalpeshchandora12.medium.com/dynamic-code-loading-in-android-dea83ba3bc85</a:t>
            </a:r>
            <a:r>
              <a:rPr lang="el">
                <a:solidFill>
                  <a:schemeClr val="dk1"/>
                </a:solidFill>
              </a:rPr>
              <a:t>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03" name="Shape 103"/>
        <p:cNvGrpSpPr/>
        <p:nvPr/>
      </p:nvGrpSpPr>
      <p:grpSpPr>
        <a:xfrm>
          <a:off x="0" y="0"/>
          <a:ext cx="0" cy="0"/>
          <a:chOff x="0" y="0"/>
          <a:chExt cx="0" cy="0"/>
        </a:xfrm>
      </p:grpSpPr>
      <p:sp>
        <p:nvSpPr>
          <p:cNvPr id="104" name="Google Shape;104;p19"/>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Webviews - Bridging Java with Javascript</a:t>
            </a:r>
            <a:endParaRPr b="1" sz="2100">
              <a:solidFill>
                <a:schemeClr val="dk1"/>
              </a:solidFill>
              <a:latin typeface="Impact"/>
              <a:ea typeface="Impact"/>
              <a:cs typeface="Impact"/>
              <a:sym typeface="Impact"/>
            </a:endParaRPr>
          </a:p>
        </p:txBody>
      </p:sp>
      <p:pic>
        <p:nvPicPr>
          <p:cNvPr id="105" name="Google Shape;105;p19"/>
          <p:cNvPicPr preferRelativeResize="0"/>
          <p:nvPr/>
        </p:nvPicPr>
        <p:blipFill>
          <a:blip r:embed="rId3">
            <a:alphaModFix/>
          </a:blip>
          <a:stretch>
            <a:fillRect/>
          </a:stretch>
        </p:blipFill>
        <p:spPr>
          <a:xfrm>
            <a:off x="6740400" y="103700"/>
            <a:ext cx="2032575" cy="3201150"/>
          </a:xfrm>
          <a:prstGeom prst="rect">
            <a:avLst/>
          </a:prstGeom>
          <a:noFill/>
          <a:ln>
            <a:noFill/>
          </a:ln>
          <a:effectLst>
            <a:outerShdw blurRad="142875" rotWithShape="0" algn="bl" dir="5400000" dist="76200">
              <a:srgbClr val="000000">
                <a:alpha val="50000"/>
              </a:srgbClr>
            </a:outerShdw>
          </a:effectLst>
        </p:spPr>
      </p:pic>
      <p:pic>
        <p:nvPicPr>
          <p:cNvPr id="106" name="Google Shape;106;p19"/>
          <p:cNvPicPr preferRelativeResize="0"/>
          <p:nvPr/>
        </p:nvPicPr>
        <p:blipFill>
          <a:blip r:embed="rId4">
            <a:alphaModFix/>
          </a:blip>
          <a:stretch>
            <a:fillRect/>
          </a:stretch>
        </p:blipFill>
        <p:spPr>
          <a:xfrm>
            <a:off x="224975" y="653300"/>
            <a:ext cx="4171875" cy="1743350"/>
          </a:xfrm>
          <a:prstGeom prst="rect">
            <a:avLst/>
          </a:prstGeom>
          <a:noFill/>
          <a:ln>
            <a:noFill/>
          </a:ln>
          <a:effectLst>
            <a:outerShdw blurRad="57150" rotWithShape="0" algn="bl" dir="5400000" dist="95250">
              <a:srgbClr val="000000">
                <a:alpha val="50000"/>
              </a:srgbClr>
            </a:outerShdw>
          </a:effectLst>
        </p:spPr>
      </p:pic>
      <p:cxnSp>
        <p:nvCxnSpPr>
          <p:cNvPr id="107" name="Google Shape;107;p19"/>
          <p:cNvCxnSpPr/>
          <p:nvPr/>
        </p:nvCxnSpPr>
        <p:spPr>
          <a:xfrm>
            <a:off x="4282800" y="2053250"/>
            <a:ext cx="3017700" cy="964500"/>
          </a:xfrm>
          <a:prstGeom prst="straightConnector1">
            <a:avLst/>
          </a:prstGeom>
          <a:noFill/>
          <a:ln cap="flat" cmpd="sng" w="19050">
            <a:solidFill>
              <a:schemeClr val="dk2"/>
            </a:solidFill>
            <a:prstDash val="solid"/>
            <a:round/>
            <a:headEnd len="med" w="med" type="oval"/>
            <a:tailEnd len="med" w="med" type="triangle"/>
          </a:ln>
          <a:effectLst>
            <a:outerShdw blurRad="57150" rotWithShape="0" algn="bl" dir="5400000" dist="19050">
              <a:srgbClr val="000000">
                <a:alpha val="50000"/>
              </a:srgbClr>
            </a:outerShdw>
          </a:effectLst>
        </p:spPr>
      </p:cxnSp>
      <p:pic>
        <p:nvPicPr>
          <p:cNvPr id="108" name="Google Shape;108;p19"/>
          <p:cNvPicPr preferRelativeResize="0"/>
          <p:nvPr/>
        </p:nvPicPr>
        <p:blipFill>
          <a:blip r:embed="rId5">
            <a:alphaModFix/>
          </a:blip>
          <a:stretch>
            <a:fillRect/>
          </a:stretch>
        </p:blipFill>
        <p:spPr>
          <a:xfrm>
            <a:off x="162775" y="2887550"/>
            <a:ext cx="5696300" cy="507900"/>
          </a:xfrm>
          <a:prstGeom prst="rect">
            <a:avLst/>
          </a:prstGeom>
          <a:noFill/>
          <a:ln>
            <a:noFill/>
          </a:ln>
          <a:effectLst>
            <a:outerShdw blurRad="57150" rotWithShape="0" algn="bl" dir="5400000" dist="95250">
              <a:srgbClr val="000000">
                <a:alpha val="50000"/>
              </a:srgbClr>
            </a:outerShdw>
          </a:effectLst>
        </p:spPr>
      </p:pic>
      <p:sp>
        <p:nvSpPr>
          <p:cNvPr id="109" name="Google Shape;109;p19"/>
          <p:cNvSpPr txBox="1"/>
          <p:nvPr/>
        </p:nvSpPr>
        <p:spPr>
          <a:xfrm>
            <a:off x="4396850" y="4220100"/>
            <a:ext cx="4946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900">
                <a:latin typeface="Courier New"/>
                <a:ea typeface="Courier New"/>
                <a:cs typeface="Courier New"/>
                <a:sym typeface="Courier New"/>
              </a:rPr>
              <a:t>function showAndroidToast(toast) {</a:t>
            </a:r>
            <a:endParaRPr b="1" sz="900">
              <a:latin typeface="Courier New"/>
              <a:ea typeface="Courier New"/>
              <a:cs typeface="Courier New"/>
              <a:sym typeface="Courier New"/>
            </a:endParaRPr>
          </a:p>
          <a:p>
            <a:pPr indent="0" lvl="0" marL="0" rtl="0" algn="l">
              <a:spcBef>
                <a:spcPts val="0"/>
              </a:spcBef>
              <a:spcAft>
                <a:spcPts val="0"/>
              </a:spcAft>
              <a:buNone/>
            </a:pPr>
            <a:r>
              <a:rPr b="1" lang="el" sz="900">
                <a:latin typeface="Courier New"/>
                <a:ea typeface="Courier New"/>
                <a:cs typeface="Courier New"/>
                <a:sym typeface="Courier New"/>
              </a:rPr>
              <a:t>        AndroidBridge.showToast(“Hello from Java Script”);</a:t>
            </a:r>
            <a:endParaRPr b="1" sz="900">
              <a:latin typeface="Courier New"/>
              <a:ea typeface="Courier New"/>
              <a:cs typeface="Courier New"/>
              <a:sym typeface="Courier New"/>
            </a:endParaRPr>
          </a:p>
          <a:p>
            <a:pPr indent="0" lvl="0" marL="0" rtl="0" algn="l">
              <a:spcBef>
                <a:spcPts val="0"/>
              </a:spcBef>
              <a:spcAft>
                <a:spcPts val="0"/>
              </a:spcAft>
              <a:buNone/>
            </a:pPr>
            <a:r>
              <a:rPr b="1" lang="el" sz="900">
                <a:latin typeface="Courier New"/>
                <a:ea typeface="Courier New"/>
                <a:cs typeface="Courier New"/>
                <a:sym typeface="Courier New"/>
              </a:rPr>
              <a:t>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sz="900">
              <a:latin typeface="Courier New"/>
              <a:ea typeface="Courier New"/>
              <a:cs typeface="Courier New"/>
              <a:sym typeface="Courier New"/>
            </a:endParaRPr>
          </a:p>
          <a:p>
            <a:pPr indent="0" lvl="0" marL="0" rtl="0" algn="l">
              <a:spcBef>
                <a:spcPts val="0"/>
              </a:spcBef>
              <a:spcAft>
                <a:spcPts val="0"/>
              </a:spcAft>
              <a:buNone/>
            </a:pPr>
            <a:r>
              <a:t/>
            </a:r>
            <a:endParaRPr sz="900">
              <a:latin typeface="Courier New"/>
              <a:ea typeface="Courier New"/>
              <a:cs typeface="Courier New"/>
              <a:sym typeface="Courier New"/>
            </a:endParaRPr>
          </a:p>
        </p:txBody>
      </p:sp>
      <p:sp>
        <p:nvSpPr>
          <p:cNvPr id="110" name="Google Shape;110;p19"/>
          <p:cNvSpPr txBox="1"/>
          <p:nvPr/>
        </p:nvSpPr>
        <p:spPr>
          <a:xfrm>
            <a:off x="4396850" y="3819900"/>
            <a:ext cx="11304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l">
                <a:solidFill>
                  <a:srgbClr val="980000"/>
                </a:solidFill>
              </a:rPr>
              <a:t>Javascript</a:t>
            </a:r>
            <a:r>
              <a:rPr lang="el"/>
              <a:t>:</a:t>
            </a:r>
            <a:endParaRPr/>
          </a:p>
        </p:txBody>
      </p:sp>
      <p:pic>
        <p:nvPicPr>
          <p:cNvPr id="111" name="Google Shape;111;p19"/>
          <p:cNvPicPr preferRelativeResize="0"/>
          <p:nvPr/>
        </p:nvPicPr>
        <p:blipFill>
          <a:blip r:embed="rId6">
            <a:alphaModFix/>
          </a:blip>
          <a:stretch>
            <a:fillRect/>
          </a:stretch>
        </p:blipFill>
        <p:spPr>
          <a:xfrm>
            <a:off x="162775" y="3886338"/>
            <a:ext cx="3523000" cy="267325"/>
          </a:xfrm>
          <a:prstGeom prst="rect">
            <a:avLst/>
          </a:prstGeom>
          <a:noFill/>
          <a:ln>
            <a:noFill/>
          </a:ln>
          <a:effectLst>
            <a:outerShdw blurRad="57150" rotWithShape="0" algn="bl" dir="5400000" dist="66675">
              <a:srgbClr val="000000">
                <a:alpha val="50000"/>
              </a:srgbClr>
            </a:outerShdw>
          </a:effectLst>
        </p:spPr>
      </p:pic>
      <p:cxnSp>
        <p:nvCxnSpPr>
          <p:cNvPr id="112" name="Google Shape;112;p19"/>
          <p:cNvCxnSpPr>
            <a:endCxn id="110" idx="1"/>
          </p:cNvCxnSpPr>
          <p:nvPr/>
        </p:nvCxnSpPr>
        <p:spPr>
          <a:xfrm flipH="1" rot="10800000">
            <a:off x="3685850" y="4020000"/>
            <a:ext cx="711000" cy="21000"/>
          </a:xfrm>
          <a:prstGeom prst="straightConnector1">
            <a:avLst/>
          </a:prstGeom>
          <a:noFill/>
          <a:ln cap="flat" cmpd="sng" w="19050">
            <a:solidFill>
              <a:schemeClr val="dk2"/>
            </a:solidFill>
            <a:prstDash val="solid"/>
            <a:round/>
            <a:headEnd len="med" w="med" type="oval"/>
            <a:tailEnd len="med" w="med" type="triangle"/>
          </a:ln>
          <a:effectLst>
            <a:outerShdw blurRad="57150" rotWithShape="0" algn="bl" dir="5400000" dist="19050">
              <a:srgbClr val="000000">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16" name="Shape 116"/>
        <p:cNvGrpSpPr/>
        <p:nvPr/>
      </p:nvGrpSpPr>
      <p:grpSpPr>
        <a:xfrm>
          <a:off x="0" y="0"/>
          <a:ext cx="0" cy="0"/>
          <a:chOff x="0" y="0"/>
          <a:chExt cx="0" cy="0"/>
        </a:xfrm>
      </p:grpSpPr>
      <p:sp>
        <p:nvSpPr>
          <p:cNvPr id="117" name="Google Shape;117;p20"/>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Webviews - Malpractices</a:t>
            </a:r>
            <a:endParaRPr b="1" sz="2100">
              <a:solidFill>
                <a:schemeClr val="dk1"/>
              </a:solidFill>
              <a:latin typeface="Impact"/>
              <a:ea typeface="Impact"/>
              <a:cs typeface="Impact"/>
              <a:sym typeface="Impact"/>
            </a:endParaRPr>
          </a:p>
        </p:txBody>
      </p:sp>
      <p:sp>
        <p:nvSpPr>
          <p:cNvPr id="118" name="Google Shape;118;p20"/>
          <p:cNvSpPr txBox="1"/>
          <p:nvPr/>
        </p:nvSpPr>
        <p:spPr>
          <a:xfrm>
            <a:off x="2051100" y="1514350"/>
            <a:ext cx="5041800" cy="923400"/>
          </a:xfrm>
          <a:prstGeom prst="rect">
            <a:avLst/>
          </a:prstGeom>
          <a:noFill/>
          <a:ln>
            <a:noFill/>
          </a:ln>
          <a:effectLst>
            <a:outerShdw blurRad="142875" rotWithShape="0" algn="bl" dir="5400000" dist="66675">
              <a:srgbClr val="000000">
                <a:alpha val="50000"/>
              </a:srgbClr>
            </a:outerShdw>
          </a:effectLst>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l" sz="4800"/>
              <a:t>Intentional</a:t>
            </a:r>
            <a:endParaRPr b="1"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22" name="Shape 122"/>
        <p:cNvGrpSpPr/>
        <p:nvPr/>
      </p:nvGrpSpPr>
      <p:grpSpPr>
        <a:xfrm>
          <a:off x="0" y="0"/>
          <a:ext cx="0" cy="0"/>
          <a:chOff x="0" y="0"/>
          <a:chExt cx="0" cy="0"/>
        </a:xfrm>
      </p:grpSpPr>
      <p:sp>
        <p:nvSpPr>
          <p:cNvPr id="123" name="Google Shape;123;p21"/>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Webviews - Malpractices</a:t>
            </a:r>
            <a:endParaRPr b="1" sz="2100">
              <a:solidFill>
                <a:schemeClr val="dk1"/>
              </a:solidFill>
              <a:latin typeface="Impact"/>
              <a:ea typeface="Impact"/>
              <a:cs typeface="Impact"/>
              <a:sym typeface="Impact"/>
            </a:endParaRPr>
          </a:p>
        </p:txBody>
      </p:sp>
      <p:sp>
        <p:nvSpPr>
          <p:cNvPr id="124" name="Google Shape;124;p21"/>
          <p:cNvSpPr txBox="1"/>
          <p:nvPr/>
        </p:nvSpPr>
        <p:spPr>
          <a:xfrm>
            <a:off x="103700" y="642950"/>
            <a:ext cx="592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1500">
                <a:solidFill>
                  <a:srgbClr val="980000"/>
                </a:solidFill>
              </a:rPr>
              <a:t>When misused WebViews impose a great risk for the user !!</a:t>
            </a:r>
            <a:endParaRPr b="1" sz="1500">
              <a:solidFill>
                <a:srgbClr val="980000"/>
              </a:solidFill>
            </a:endParaRPr>
          </a:p>
        </p:txBody>
      </p:sp>
      <p:sp>
        <p:nvSpPr>
          <p:cNvPr id="125" name="Google Shape;125;p21"/>
          <p:cNvSpPr txBox="1"/>
          <p:nvPr/>
        </p:nvSpPr>
        <p:spPr>
          <a:xfrm>
            <a:off x="342200" y="1524375"/>
            <a:ext cx="2727300" cy="2980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l" sz="1700"/>
              <a:t>Common Malpractices:</a:t>
            </a:r>
            <a:endParaRPr b="1" sz="1700"/>
          </a:p>
          <a:p>
            <a:pPr indent="0" lvl="0" marL="457200" rtl="0" algn="l">
              <a:lnSpc>
                <a:spcPct val="115000"/>
              </a:lnSpc>
              <a:spcBef>
                <a:spcPts val="0"/>
              </a:spcBef>
              <a:spcAft>
                <a:spcPts val="0"/>
              </a:spcAft>
              <a:buNone/>
            </a:pPr>
            <a:r>
              <a:t/>
            </a:r>
            <a:endParaRPr/>
          </a:p>
          <a:p>
            <a:pPr indent="-323850" lvl="0" marL="457200" rtl="0" algn="l">
              <a:lnSpc>
                <a:spcPct val="115000"/>
              </a:lnSpc>
              <a:spcBef>
                <a:spcPts val="0"/>
              </a:spcBef>
              <a:spcAft>
                <a:spcPts val="0"/>
              </a:spcAft>
              <a:buSzPts val="1500"/>
              <a:buChar char="➢"/>
            </a:pPr>
            <a:r>
              <a:rPr b="1" lang="el" sz="1500"/>
              <a:t>Javascript Injection</a:t>
            </a:r>
            <a:endParaRPr b="1" sz="1500"/>
          </a:p>
          <a:p>
            <a:pPr indent="0" lvl="0" marL="457200" rtl="0" algn="l">
              <a:lnSpc>
                <a:spcPct val="115000"/>
              </a:lnSpc>
              <a:spcBef>
                <a:spcPts val="0"/>
              </a:spcBef>
              <a:spcAft>
                <a:spcPts val="0"/>
              </a:spcAft>
              <a:buNone/>
            </a:pPr>
            <a:r>
              <a:t/>
            </a:r>
            <a:endParaRPr b="1" sz="1500"/>
          </a:p>
          <a:p>
            <a:pPr indent="-323850" lvl="0" marL="457200" rtl="0" algn="l">
              <a:lnSpc>
                <a:spcPct val="115000"/>
              </a:lnSpc>
              <a:spcBef>
                <a:spcPts val="0"/>
              </a:spcBef>
              <a:spcAft>
                <a:spcPts val="0"/>
              </a:spcAft>
              <a:buSzPts val="1500"/>
              <a:buChar char="➢"/>
            </a:pPr>
            <a:r>
              <a:rPr b="1" lang="el" sz="1500"/>
              <a:t>Web Scraping</a:t>
            </a:r>
            <a:endParaRPr b="1" sz="1500"/>
          </a:p>
          <a:p>
            <a:pPr indent="0" lvl="0" marL="0" rtl="0" algn="l">
              <a:lnSpc>
                <a:spcPct val="115000"/>
              </a:lnSpc>
              <a:spcBef>
                <a:spcPts val="0"/>
              </a:spcBef>
              <a:spcAft>
                <a:spcPts val="0"/>
              </a:spcAft>
              <a:buNone/>
            </a:pPr>
            <a:r>
              <a:t/>
            </a:r>
            <a:endParaRPr b="1" sz="1500"/>
          </a:p>
          <a:p>
            <a:pPr indent="-317500" lvl="0" marL="457200" rtl="0" algn="l">
              <a:lnSpc>
                <a:spcPct val="115000"/>
              </a:lnSpc>
              <a:spcBef>
                <a:spcPts val="0"/>
              </a:spcBef>
              <a:spcAft>
                <a:spcPts val="0"/>
              </a:spcAft>
              <a:buSzPts val="1400"/>
              <a:buChar char="➢"/>
            </a:pPr>
            <a:r>
              <a:rPr b="1" lang="el"/>
              <a:t>Backdoor-ing </a:t>
            </a:r>
            <a:endParaRPr b="1"/>
          </a:p>
          <a:p>
            <a:pPr indent="0" lvl="0" marL="0" rtl="0" algn="l">
              <a:lnSpc>
                <a:spcPct val="115000"/>
              </a:lnSpc>
              <a:spcBef>
                <a:spcPts val="0"/>
              </a:spcBef>
              <a:spcAft>
                <a:spcPts val="0"/>
              </a:spcAft>
              <a:buNone/>
            </a:pPr>
            <a:r>
              <a:t/>
            </a:r>
            <a:endParaRPr b="1"/>
          </a:p>
          <a:p>
            <a:pPr indent="-323850" lvl="0" marL="457200" rtl="0" algn="l">
              <a:lnSpc>
                <a:spcPct val="115000"/>
              </a:lnSpc>
              <a:spcBef>
                <a:spcPts val="0"/>
              </a:spcBef>
              <a:spcAft>
                <a:spcPts val="0"/>
              </a:spcAft>
              <a:buClr>
                <a:schemeClr val="dk1"/>
              </a:buClr>
              <a:buSzPts val="1500"/>
              <a:buChar char="➢"/>
            </a:pPr>
            <a:r>
              <a:rPr b="1" lang="el" sz="1500">
                <a:solidFill>
                  <a:schemeClr val="dk1"/>
                </a:solidFill>
              </a:rPr>
              <a:t>Silent Loading</a:t>
            </a:r>
            <a:endParaRPr b="1" sz="1500">
              <a:solidFill>
                <a:schemeClr val="dk1"/>
              </a:solidFill>
            </a:endParaRPr>
          </a:p>
          <a:p>
            <a:pPr indent="0" lvl="0" marL="0" rtl="0" algn="l">
              <a:lnSpc>
                <a:spcPct val="115000"/>
              </a:lnSpc>
              <a:spcBef>
                <a:spcPts val="0"/>
              </a:spcBef>
              <a:spcAft>
                <a:spcPts val="0"/>
              </a:spcAft>
              <a:buNone/>
            </a:pPr>
            <a:r>
              <a:t/>
            </a:r>
            <a:endParaRPr b="1"/>
          </a:p>
          <a:p>
            <a:pPr indent="0" lvl="0" marL="457200" rtl="0" algn="l">
              <a:lnSpc>
                <a:spcPct val="115000"/>
              </a:lnSpc>
              <a:spcBef>
                <a:spcPts val="0"/>
              </a:spcBef>
              <a:spcAft>
                <a:spcPts val="0"/>
              </a:spcAft>
              <a:buNone/>
            </a:pPr>
            <a:r>
              <a:t/>
            </a:r>
            <a:endParaRPr b="1"/>
          </a:p>
        </p:txBody>
      </p:sp>
      <p:pic>
        <p:nvPicPr>
          <p:cNvPr id="126" name="Google Shape;126;p21"/>
          <p:cNvPicPr preferRelativeResize="0"/>
          <p:nvPr/>
        </p:nvPicPr>
        <p:blipFill>
          <a:blip r:embed="rId3">
            <a:alphaModFix/>
          </a:blip>
          <a:stretch>
            <a:fillRect/>
          </a:stretch>
        </p:blipFill>
        <p:spPr>
          <a:xfrm>
            <a:off x="4870725" y="1524375"/>
            <a:ext cx="2644175" cy="2511975"/>
          </a:xfrm>
          <a:prstGeom prst="rect">
            <a:avLst/>
          </a:prstGeom>
          <a:noFill/>
          <a:ln>
            <a:noFill/>
          </a:ln>
          <a:effectLst>
            <a:outerShdw blurRad="200025" rotWithShape="0" algn="bl" dir="5400000" dist="85725">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